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68" r:id="rId2"/>
    <p:sldId id="269" r:id="rId3"/>
    <p:sldId id="262" r:id="rId4"/>
    <p:sldId id="263" r:id="rId5"/>
    <p:sldId id="274" r:id="rId6"/>
    <p:sldId id="275" r:id="rId7"/>
    <p:sldId id="276" r:id="rId8"/>
    <p:sldId id="282" r:id="rId9"/>
    <p:sldId id="284" r:id="rId10"/>
    <p:sldId id="285" r:id="rId11"/>
    <p:sldId id="311" r:id="rId12"/>
    <p:sldId id="287" r:id="rId13"/>
    <p:sldId id="289" r:id="rId14"/>
    <p:sldId id="298" r:id="rId15"/>
    <p:sldId id="299" r:id="rId16"/>
    <p:sldId id="300" r:id="rId17"/>
    <p:sldId id="303" r:id="rId18"/>
    <p:sldId id="304" r:id="rId19"/>
    <p:sldId id="305" r:id="rId20"/>
    <p:sldId id="306" r:id="rId21"/>
    <p:sldId id="307" r:id="rId22"/>
    <p:sldId id="30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0438D-EA37-4947-A2A3-63B5C0E27A3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84882AD-BF8C-4C39-9882-58831FE3DDA4}">
      <dgm:prSet/>
      <dgm:spPr/>
      <dgm:t>
        <a:bodyPr/>
        <a:lstStyle/>
        <a:p>
          <a:r>
            <a:rPr lang="en-US" b="1" i="1" u="sng"/>
            <a:t>Strategic Planning</a:t>
          </a:r>
          <a:endParaRPr lang="en-US"/>
        </a:p>
      </dgm:t>
    </dgm:pt>
    <dgm:pt modelId="{572DFB92-F164-4E2D-9F62-9B99853BA80A}" type="parTrans" cxnId="{D654E617-5373-4477-BA5B-8564840D94EB}">
      <dgm:prSet/>
      <dgm:spPr/>
      <dgm:t>
        <a:bodyPr/>
        <a:lstStyle/>
        <a:p>
          <a:endParaRPr lang="en-US"/>
        </a:p>
      </dgm:t>
    </dgm:pt>
    <dgm:pt modelId="{6A6C3777-AEF7-4B09-8A59-D8D37173CDBA}" type="sibTrans" cxnId="{D654E617-5373-4477-BA5B-8564840D94EB}">
      <dgm:prSet/>
      <dgm:spPr/>
      <dgm:t>
        <a:bodyPr/>
        <a:lstStyle/>
        <a:p>
          <a:endParaRPr lang="en-US"/>
        </a:p>
      </dgm:t>
    </dgm:pt>
    <dgm:pt modelId="{99BBD09F-F308-4866-9AD9-A90F7DE784F4}">
      <dgm:prSet/>
      <dgm:spPr/>
      <dgm:t>
        <a:bodyPr/>
        <a:lstStyle/>
        <a:p>
          <a:r>
            <a:rPr lang="en-US" b="1"/>
            <a:t>Strategy </a:t>
          </a:r>
          <a:r>
            <a:rPr lang="en-US"/>
            <a:t>is theory about how to gain </a:t>
          </a:r>
          <a:r>
            <a:rPr lang="en-US" b="1" i="1"/>
            <a:t>competitive advantage</a:t>
          </a:r>
          <a:endParaRPr lang="en-US"/>
        </a:p>
      </dgm:t>
    </dgm:pt>
    <dgm:pt modelId="{9D0E4212-0117-4B00-ABC2-1C4630CDE662}" type="parTrans" cxnId="{03953C8B-24AC-46C4-A206-ACB490F92311}">
      <dgm:prSet/>
      <dgm:spPr/>
      <dgm:t>
        <a:bodyPr/>
        <a:lstStyle/>
        <a:p>
          <a:endParaRPr lang="en-US"/>
        </a:p>
      </dgm:t>
    </dgm:pt>
    <dgm:pt modelId="{A68A92A5-9385-4374-9DE3-3915C7BD32A8}" type="sibTrans" cxnId="{03953C8B-24AC-46C4-A206-ACB490F92311}">
      <dgm:prSet/>
      <dgm:spPr/>
      <dgm:t>
        <a:bodyPr/>
        <a:lstStyle/>
        <a:p>
          <a:endParaRPr lang="en-US"/>
        </a:p>
      </dgm:t>
    </dgm:pt>
    <dgm:pt modelId="{1CB413D9-31B3-4588-AF1E-4870EE85C172}">
      <dgm:prSet/>
      <dgm:spPr/>
      <dgm:t>
        <a:bodyPr/>
        <a:lstStyle/>
        <a:p>
          <a:r>
            <a:rPr lang="en-US" b="1"/>
            <a:t>Strategic Planning </a:t>
          </a:r>
          <a:r>
            <a:rPr lang="en-GB"/>
            <a:t>is the process of developing and maintaining a </a:t>
          </a:r>
          <a:r>
            <a:rPr lang="en-GB" b="1" i="1"/>
            <a:t>strategic fit</a:t>
          </a:r>
          <a:r>
            <a:rPr lang="en-GB"/>
            <a:t> between the </a:t>
          </a:r>
          <a:r>
            <a:rPr lang="en-GB" b="1" i="1"/>
            <a:t>organization’s goals, capabilities and its changing marketing opportunities</a:t>
          </a:r>
          <a:endParaRPr lang="en-US"/>
        </a:p>
      </dgm:t>
    </dgm:pt>
    <dgm:pt modelId="{6F31C7D3-C54B-4727-A340-C143EEA0F8B1}" type="parTrans" cxnId="{4EC835EF-8DB3-4E32-B1BC-EF8E7CEA7CE4}">
      <dgm:prSet/>
      <dgm:spPr/>
      <dgm:t>
        <a:bodyPr/>
        <a:lstStyle/>
        <a:p>
          <a:endParaRPr lang="en-US"/>
        </a:p>
      </dgm:t>
    </dgm:pt>
    <dgm:pt modelId="{1281F094-4880-4E7A-96A1-710814688ACF}" type="sibTrans" cxnId="{4EC835EF-8DB3-4E32-B1BC-EF8E7CEA7CE4}">
      <dgm:prSet/>
      <dgm:spPr/>
      <dgm:t>
        <a:bodyPr/>
        <a:lstStyle/>
        <a:p>
          <a:endParaRPr lang="en-US"/>
        </a:p>
      </dgm:t>
    </dgm:pt>
    <dgm:pt modelId="{239F90A2-B817-40BB-B06C-4D0FA74FC9B0}" type="pres">
      <dgm:prSet presAssocID="{42B0438D-EA37-4947-A2A3-63B5C0E27A37}" presName="root" presStyleCnt="0">
        <dgm:presLayoutVars>
          <dgm:dir/>
          <dgm:resizeHandles val="exact"/>
        </dgm:presLayoutVars>
      </dgm:prSet>
      <dgm:spPr/>
    </dgm:pt>
    <dgm:pt modelId="{5EC45C92-E52E-45AA-A683-825B4BB1E8E5}" type="pres">
      <dgm:prSet presAssocID="{E84882AD-BF8C-4C39-9882-58831FE3DDA4}" presName="compNode" presStyleCnt="0"/>
      <dgm:spPr/>
    </dgm:pt>
    <dgm:pt modelId="{777BBA50-76CA-404A-81C4-9EDCF371F39A}" type="pres">
      <dgm:prSet presAssocID="{E84882AD-BF8C-4C39-9882-58831FE3DDA4}" presName="bgRect" presStyleLbl="bgShp" presStyleIdx="0" presStyleCnt="3"/>
      <dgm:spPr/>
    </dgm:pt>
    <dgm:pt modelId="{EBDC95A5-8E61-4457-B7E2-C1E436F8B1A3}" type="pres">
      <dgm:prSet presAssocID="{E84882AD-BF8C-4C39-9882-58831FE3DDA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08778B6F-88D8-4EAA-BA44-C14B083FBADD}" type="pres">
      <dgm:prSet presAssocID="{E84882AD-BF8C-4C39-9882-58831FE3DDA4}" presName="spaceRect" presStyleCnt="0"/>
      <dgm:spPr/>
    </dgm:pt>
    <dgm:pt modelId="{F8BAD3C5-3120-4EE3-8401-23ED5E2FE544}" type="pres">
      <dgm:prSet presAssocID="{E84882AD-BF8C-4C39-9882-58831FE3DDA4}" presName="parTx" presStyleLbl="revTx" presStyleIdx="0" presStyleCnt="3">
        <dgm:presLayoutVars>
          <dgm:chMax val="0"/>
          <dgm:chPref val="0"/>
        </dgm:presLayoutVars>
      </dgm:prSet>
      <dgm:spPr/>
    </dgm:pt>
    <dgm:pt modelId="{9EA69CF5-9404-4D2B-B05A-4005844B1E15}" type="pres">
      <dgm:prSet presAssocID="{6A6C3777-AEF7-4B09-8A59-D8D37173CDBA}" presName="sibTrans" presStyleCnt="0"/>
      <dgm:spPr/>
    </dgm:pt>
    <dgm:pt modelId="{8B7C0B17-85BB-440C-8FDA-548928E339EA}" type="pres">
      <dgm:prSet presAssocID="{99BBD09F-F308-4866-9AD9-A90F7DE784F4}" presName="compNode" presStyleCnt="0"/>
      <dgm:spPr/>
    </dgm:pt>
    <dgm:pt modelId="{84F05035-0491-42CF-90BD-752BA2A8E5BE}" type="pres">
      <dgm:prSet presAssocID="{99BBD09F-F308-4866-9AD9-A90F7DE784F4}" presName="bgRect" presStyleLbl="bgShp" presStyleIdx="1" presStyleCnt="3"/>
      <dgm:spPr/>
    </dgm:pt>
    <dgm:pt modelId="{84BB7220-5621-46C6-9F1C-D638E2245374}" type="pres">
      <dgm:prSet presAssocID="{99BBD09F-F308-4866-9AD9-A90F7DE784F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2CB6FFB-977C-462C-BDF7-43E3E82E5682}" type="pres">
      <dgm:prSet presAssocID="{99BBD09F-F308-4866-9AD9-A90F7DE784F4}" presName="spaceRect" presStyleCnt="0"/>
      <dgm:spPr/>
    </dgm:pt>
    <dgm:pt modelId="{C6E0F37B-2B4F-42DD-94DB-3A1B163C1108}" type="pres">
      <dgm:prSet presAssocID="{99BBD09F-F308-4866-9AD9-A90F7DE784F4}" presName="parTx" presStyleLbl="revTx" presStyleIdx="1" presStyleCnt="3">
        <dgm:presLayoutVars>
          <dgm:chMax val="0"/>
          <dgm:chPref val="0"/>
        </dgm:presLayoutVars>
      </dgm:prSet>
      <dgm:spPr/>
    </dgm:pt>
    <dgm:pt modelId="{CDC61D4F-3152-4E50-B7F4-3C40CE402BED}" type="pres">
      <dgm:prSet presAssocID="{A68A92A5-9385-4374-9DE3-3915C7BD32A8}" presName="sibTrans" presStyleCnt="0"/>
      <dgm:spPr/>
    </dgm:pt>
    <dgm:pt modelId="{444A30B8-FE63-4607-A8B5-94FD437076F9}" type="pres">
      <dgm:prSet presAssocID="{1CB413D9-31B3-4588-AF1E-4870EE85C172}" presName="compNode" presStyleCnt="0"/>
      <dgm:spPr/>
    </dgm:pt>
    <dgm:pt modelId="{9F125597-78B8-4CF8-9E97-A0BFED208FB3}" type="pres">
      <dgm:prSet presAssocID="{1CB413D9-31B3-4588-AF1E-4870EE85C172}" presName="bgRect" presStyleLbl="bgShp" presStyleIdx="2" presStyleCnt="3"/>
      <dgm:spPr/>
    </dgm:pt>
    <dgm:pt modelId="{ED632B78-BBA1-4AB8-ADB2-D96A98AE4AFF}" type="pres">
      <dgm:prSet presAssocID="{1CB413D9-31B3-4588-AF1E-4870EE85C17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554BD4AE-DF7F-4D38-9206-D2A762FB4843}" type="pres">
      <dgm:prSet presAssocID="{1CB413D9-31B3-4588-AF1E-4870EE85C172}" presName="spaceRect" presStyleCnt="0"/>
      <dgm:spPr/>
    </dgm:pt>
    <dgm:pt modelId="{CB18F766-F055-4F3F-9476-17FA2D54F701}" type="pres">
      <dgm:prSet presAssocID="{1CB413D9-31B3-4588-AF1E-4870EE85C17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654E617-5373-4477-BA5B-8564840D94EB}" srcId="{42B0438D-EA37-4947-A2A3-63B5C0E27A37}" destId="{E84882AD-BF8C-4C39-9882-58831FE3DDA4}" srcOrd="0" destOrd="0" parTransId="{572DFB92-F164-4E2D-9F62-9B99853BA80A}" sibTransId="{6A6C3777-AEF7-4B09-8A59-D8D37173CDBA}"/>
    <dgm:cxn modelId="{31987F28-7370-41D1-85DC-CD125DCFE224}" type="presOf" srcId="{42B0438D-EA37-4947-A2A3-63B5C0E27A37}" destId="{239F90A2-B817-40BB-B06C-4D0FA74FC9B0}" srcOrd="0" destOrd="0" presId="urn:microsoft.com/office/officeart/2018/2/layout/IconVerticalSolidList"/>
    <dgm:cxn modelId="{03953C8B-24AC-46C4-A206-ACB490F92311}" srcId="{42B0438D-EA37-4947-A2A3-63B5C0E27A37}" destId="{99BBD09F-F308-4866-9AD9-A90F7DE784F4}" srcOrd="1" destOrd="0" parTransId="{9D0E4212-0117-4B00-ABC2-1C4630CDE662}" sibTransId="{A68A92A5-9385-4374-9DE3-3915C7BD32A8}"/>
    <dgm:cxn modelId="{1E4CB497-6D08-42CF-9B55-E8A1376429FA}" type="presOf" srcId="{E84882AD-BF8C-4C39-9882-58831FE3DDA4}" destId="{F8BAD3C5-3120-4EE3-8401-23ED5E2FE544}" srcOrd="0" destOrd="0" presId="urn:microsoft.com/office/officeart/2018/2/layout/IconVerticalSolidList"/>
    <dgm:cxn modelId="{D6C28DA8-144C-4122-9299-B1BF7A04D599}" type="presOf" srcId="{1CB413D9-31B3-4588-AF1E-4870EE85C172}" destId="{CB18F766-F055-4F3F-9476-17FA2D54F701}" srcOrd="0" destOrd="0" presId="urn:microsoft.com/office/officeart/2018/2/layout/IconVerticalSolidList"/>
    <dgm:cxn modelId="{5E830AAC-490B-4902-860A-845257A51187}" type="presOf" srcId="{99BBD09F-F308-4866-9AD9-A90F7DE784F4}" destId="{C6E0F37B-2B4F-42DD-94DB-3A1B163C1108}" srcOrd="0" destOrd="0" presId="urn:microsoft.com/office/officeart/2018/2/layout/IconVerticalSolidList"/>
    <dgm:cxn modelId="{4EC835EF-8DB3-4E32-B1BC-EF8E7CEA7CE4}" srcId="{42B0438D-EA37-4947-A2A3-63B5C0E27A37}" destId="{1CB413D9-31B3-4588-AF1E-4870EE85C172}" srcOrd="2" destOrd="0" parTransId="{6F31C7D3-C54B-4727-A340-C143EEA0F8B1}" sibTransId="{1281F094-4880-4E7A-96A1-710814688ACF}"/>
    <dgm:cxn modelId="{7037A6AA-3376-4F64-876C-5F34857F1E52}" type="presParOf" srcId="{239F90A2-B817-40BB-B06C-4D0FA74FC9B0}" destId="{5EC45C92-E52E-45AA-A683-825B4BB1E8E5}" srcOrd="0" destOrd="0" presId="urn:microsoft.com/office/officeart/2018/2/layout/IconVerticalSolidList"/>
    <dgm:cxn modelId="{6CF9D9E3-F76C-4A4A-A3A8-18CCF3613BDB}" type="presParOf" srcId="{5EC45C92-E52E-45AA-A683-825B4BB1E8E5}" destId="{777BBA50-76CA-404A-81C4-9EDCF371F39A}" srcOrd="0" destOrd="0" presId="urn:microsoft.com/office/officeart/2018/2/layout/IconVerticalSolidList"/>
    <dgm:cxn modelId="{A3E2175D-0C6E-401C-853D-DE70BE8929D1}" type="presParOf" srcId="{5EC45C92-E52E-45AA-A683-825B4BB1E8E5}" destId="{EBDC95A5-8E61-4457-B7E2-C1E436F8B1A3}" srcOrd="1" destOrd="0" presId="urn:microsoft.com/office/officeart/2018/2/layout/IconVerticalSolidList"/>
    <dgm:cxn modelId="{E466CCA6-EC9D-43B4-8DBB-8C503E8A306B}" type="presParOf" srcId="{5EC45C92-E52E-45AA-A683-825B4BB1E8E5}" destId="{08778B6F-88D8-4EAA-BA44-C14B083FBADD}" srcOrd="2" destOrd="0" presId="urn:microsoft.com/office/officeart/2018/2/layout/IconVerticalSolidList"/>
    <dgm:cxn modelId="{460A7226-0CC1-4911-B6F1-36C7403055D6}" type="presParOf" srcId="{5EC45C92-E52E-45AA-A683-825B4BB1E8E5}" destId="{F8BAD3C5-3120-4EE3-8401-23ED5E2FE544}" srcOrd="3" destOrd="0" presId="urn:microsoft.com/office/officeart/2018/2/layout/IconVerticalSolidList"/>
    <dgm:cxn modelId="{54D7CBA4-6BB3-4CA7-9321-2F0ACCCC38CA}" type="presParOf" srcId="{239F90A2-B817-40BB-B06C-4D0FA74FC9B0}" destId="{9EA69CF5-9404-4D2B-B05A-4005844B1E15}" srcOrd="1" destOrd="0" presId="urn:microsoft.com/office/officeart/2018/2/layout/IconVerticalSolidList"/>
    <dgm:cxn modelId="{1EB98F6D-A913-4A32-A651-78A32EB8374A}" type="presParOf" srcId="{239F90A2-B817-40BB-B06C-4D0FA74FC9B0}" destId="{8B7C0B17-85BB-440C-8FDA-548928E339EA}" srcOrd="2" destOrd="0" presId="urn:microsoft.com/office/officeart/2018/2/layout/IconVerticalSolidList"/>
    <dgm:cxn modelId="{7233D31B-E07A-4F3C-B73B-560A083932D0}" type="presParOf" srcId="{8B7C0B17-85BB-440C-8FDA-548928E339EA}" destId="{84F05035-0491-42CF-90BD-752BA2A8E5BE}" srcOrd="0" destOrd="0" presId="urn:microsoft.com/office/officeart/2018/2/layout/IconVerticalSolidList"/>
    <dgm:cxn modelId="{CD246806-68E0-401E-BD56-3D7FCAF4E58A}" type="presParOf" srcId="{8B7C0B17-85BB-440C-8FDA-548928E339EA}" destId="{84BB7220-5621-46C6-9F1C-D638E2245374}" srcOrd="1" destOrd="0" presId="urn:microsoft.com/office/officeart/2018/2/layout/IconVerticalSolidList"/>
    <dgm:cxn modelId="{4C5B0BA1-B639-41DE-B955-70DD4B253214}" type="presParOf" srcId="{8B7C0B17-85BB-440C-8FDA-548928E339EA}" destId="{92CB6FFB-977C-462C-BDF7-43E3E82E5682}" srcOrd="2" destOrd="0" presId="urn:microsoft.com/office/officeart/2018/2/layout/IconVerticalSolidList"/>
    <dgm:cxn modelId="{AB5DC96E-0CF5-48B7-A879-732F1A77AB87}" type="presParOf" srcId="{8B7C0B17-85BB-440C-8FDA-548928E339EA}" destId="{C6E0F37B-2B4F-42DD-94DB-3A1B163C1108}" srcOrd="3" destOrd="0" presId="urn:microsoft.com/office/officeart/2018/2/layout/IconVerticalSolidList"/>
    <dgm:cxn modelId="{987E04E3-7748-4681-B1DE-212164AB6E0C}" type="presParOf" srcId="{239F90A2-B817-40BB-B06C-4D0FA74FC9B0}" destId="{CDC61D4F-3152-4E50-B7F4-3C40CE402BED}" srcOrd="3" destOrd="0" presId="urn:microsoft.com/office/officeart/2018/2/layout/IconVerticalSolidList"/>
    <dgm:cxn modelId="{B6BAC788-7FCF-416D-8FFF-E0BD2B39E6BF}" type="presParOf" srcId="{239F90A2-B817-40BB-B06C-4D0FA74FC9B0}" destId="{444A30B8-FE63-4607-A8B5-94FD437076F9}" srcOrd="4" destOrd="0" presId="urn:microsoft.com/office/officeart/2018/2/layout/IconVerticalSolidList"/>
    <dgm:cxn modelId="{DB1A74FF-26FE-44C8-BBD6-C914DE4680EC}" type="presParOf" srcId="{444A30B8-FE63-4607-A8B5-94FD437076F9}" destId="{9F125597-78B8-4CF8-9E97-A0BFED208FB3}" srcOrd="0" destOrd="0" presId="urn:microsoft.com/office/officeart/2018/2/layout/IconVerticalSolidList"/>
    <dgm:cxn modelId="{961F95E7-FC84-4250-A9B3-D24398F3D980}" type="presParOf" srcId="{444A30B8-FE63-4607-A8B5-94FD437076F9}" destId="{ED632B78-BBA1-4AB8-ADB2-D96A98AE4AFF}" srcOrd="1" destOrd="0" presId="urn:microsoft.com/office/officeart/2018/2/layout/IconVerticalSolidList"/>
    <dgm:cxn modelId="{A275FA77-A157-48F9-B34A-9D2610E939FD}" type="presParOf" srcId="{444A30B8-FE63-4607-A8B5-94FD437076F9}" destId="{554BD4AE-DF7F-4D38-9206-D2A762FB4843}" srcOrd="2" destOrd="0" presId="urn:microsoft.com/office/officeart/2018/2/layout/IconVerticalSolidList"/>
    <dgm:cxn modelId="{F74C5F16-F5DC-46F8-86D4-C693869F8F93}" type="presParOf" srcId="{444A30B8-FE63-4607-A8B5-94FD437076F9}" destId="{CB18F766-F055-4F3F-9476-17FA2D54F70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15D6EA-E326-1840-B66D-3DBFD385407B}" type="doc">
      <dgm:prSet loTypeId="urn:microsoft.com/office/officeart/2005/8/layout/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3BBABCC-1CBE-444A-B6C5-B6A4F1A74E3D}">
      <dgm:prSet phldrT="[Text]" custT="1"/>
      <dgm:spPr/>
      <dgm:t>
        <a:bodyPr/>
        <a:lstStyle/>
        <a:p>
          <a:r>
            <a:rPr lang="en-GB" sz="1400" b="1" u="sng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Foodpanda</a:t>
          </a:r>
          <a:endParaRPr lang="en-GB" sz="1400" b="1" u="sng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90F818-CA6E-F442-836B-E71D9DAE351C}" type="parTrans" cxnId="{7877E8D1-D89B-0D4F-814D-28CB3C656D48}">
      <dgm:prSet/>
      <dgm:spPr/>
      <dgm:t>
        <a:bodyPr/>
        <a:lstStyle/>
        <a:p>
          <a:endParaRPr lang="en-GB"/>
        </a:p>
      </dgm:t>
    </dgm:pt>
    <dgm:pt modelId="{657C37C0-B2D4-B14F-8060-9DA67603F073}" type="sibTrans" cxnId="{7877E8D1-D89B-0D4F-814D-28CB3C656D48}">
      <dgm:prSet/>
      <dgm:spPr/>
      <dgm:t>
        <a:bodyPr/>
        <a:lstStyle/>
        <a:p>
          <a:endParaRPr lang="en-GB"/>
        </a:p>
      </dgm:t>
    </dgm:pt>
    <dgm:pt modelId="{B2CB55B0-92E7-684C-84B1-C285A9867022}">
      <dgm:prSet phldrT="[Text]" custT="1"/>
      <dgm:spPr/>
      <dgm:t>
        <a:bodyPr/>
        <a:lstStyle/>
        <a:p>
          <a:r>
            <a:rPr lang="en-GB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Bringing good food into your everyday</a:t>
          </a:r>
        </a:p>
      </dgm:t>
    </dgm:pt>
    <dgm:pt modelId="{309262BE-88F6-1746-9AEC-7657F66BFB8D}" type="parTrans" cxnId="{BCEA9A6B-17F9-A54E-9F21-0B017D90D47E}">
      <dgm:prSet/>
      <dgm:spPr/>
      <dgm:t>
        <a:bodyPr/>
        <a:lstStyle/>
        <a:p>
          <a:endParaRPr lang="en-GB"/>
        </a:p>
      </dgm:t>
    </dgm:pt>
    <dgm:pt modelId="{9A76616A-B7A7-1B46-8E0E-9980F0F30DD2}" type="sibTrans" cxnId="{BCEA9A6B-17F9-A54E-9F21-0B017D90D47E}">
      <dgm:prSet/>
      <dgm:spPr/>
      <dgm:t>
        <a:bodyPr/>
        <a:lstStyle/>
        <a:p>
          <a:endParaRPr lang="en-GB"/>
        </a:p>
      </dgm:t>
    </dgm:pt>
    <dgm:pt modelId="{52333699-ECA0-6749-ABCA-975C20BDC213}">
      <dgm:prSet phldrT="[Text]" custT="1"/>
      <dgm:spPr/>
      <dgm:t>
        <a:bodyPr/>
        <a:lstStyle/>
        <a:p>
          <a:r>
            <a:rPr lang="en-GB" sz="1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Grameenphone </a:t>
          </a:r>
        </a:p>
      </dgm:t>
    </dgm:pt>
    <dgm:pt modelId="{F9B9242C-9412-F940-A0B0-D42A58F6C59D}" type="parTrans" cxnId="{B96F8FDA-DE04-2147-B3FD-9E1725DB4B07}">
      <dgm:prSet/>
      <dgm:spPr/>
      <dgm:t>
        <a:bodyPr/>
        <a:lstStyle/>
        <a:p>
          <a:endParaRPr lang="en-GB"/>
        </a:p>
      </dgm:t>
    </dgm:pt>
    <dgm:pt modelId="{0D67EC05-818B-114E-8A25-4343BB6946DF}" type="sibTrans" cxnId="{B96F8FDA-DE04-2147-B3FD-9E1725DB4B07}">
      <dgm:prSet/>
      <dgm:spPr/>
      <dgm:t>
        <a:bodyPr/>
        <a:lstStyle/>
        <a:p>
          <a:endParaRPr lang="en-GB"/>
        </a:p>
      </dgm:t>
    </dgm:pt>
    <dgm:pt modelId="{B65F31C2-1494-3042-B669-FC7120373008}">
      <dgm:prSet phldrT="[Text]" custT="1"/>
      <dgm:spPr/>
      <dgm:t>
        <a:bodyPr/>
        <a:lstStyle/>
        <a:p>
          <a:r>
            <a:rPr lang="en-GB" sz="12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We provide the power of digital communication, enabling everyone to improve their lives, build societies and secure a better future for all</a:t>
          </a:r>
          <a:endParaRPr lang="en-GB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F5DDB7-B4DB-F14A-AB67-D6FC066E3F28}" type="parTrans" cxnId="{1C4F2713-5E05-024A-8C58-2D6EC2BFF38E}">
      <dgm:prSet/>
      <dgm:spPr/>
      <dgm:t>
        <a:bodyPr/>
        <a:lstStyle/>
        <a:p>
          <a:endParaRPr lang="en-GB"/>
        </a:p>
      </dgm:t>
    </dgm:pt>
    <dgm:pt modelId="{FEF7C446-8848-8F48-8E5A-367DB39AE95A}" type="sibTrans" cxnId="{1C4F2713-5E05-024A-8C58-2D6EC2BFF38E}">
      <dgm:prSet/>
      <dgm:spPr/>
      <dgm:t>
        <a:bodyPr/>
        <a:lstStyle/>
        <a:p>
          <a:endParaRPr lang="en-GB"/>
        </a:p>
      </dgm:t>
    </dgm:pt>
    <dgm:pt modelId="{A075BE42-61ED-4F40-953A-14D67E3B8E5B}">
      <dgm:prSet phldrT="[Text]" custT="1"/>
      <dgm:spPr/>
      <dgm:t>
        <a:bodyPr/>
        <a:lstStyle/>
        <a:p>
          <a:r>
            <a:rPr lang="en-GB" sz="1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Coca-Cola </a:t>
          </a:r>
        </a:p>
      </dgm:t>
    </dgm:pt>
    <dgm:pt modelId="{DA7FE841-C8F8-7547-8918-DA161C74D1E2}" type="parTrans" cxnId="{E8A3AB88-1092-A34E-A220-8B9B00ABB968}">
      <dgm:prSet/>
      <dgm:spPr/>
      <dgm:t>
        <a:bodyPr/>
        <a:lstStyle/>
        <a:p>
          <a:endParaRPr lang="en-GB"/>
        </a:p>
      </dgm:t>
    </dgm:pt>
    <dgm:pt modelId="{56D97CB7-1C18-1C4E-A610-A35DC977C982}" type="sibTrans" cxnId="{E8A3AB88-1092-A34E-A220-8B9B00ABB968}">
      <dgm:prSet/>
      <dgm:spPr/>
      <dgm:t>
        <a:bodyPr/>
        <a:lstStyle/>
        <a:p>
          <a:endParaRPr lang="en-GB"/>
        </a:p>
      </dgm:t>
    </dgm:pt>
    <dgm:pt modelId="{1B1F8A70-034C-5748-8B5C-0D745C106C67}">
      <dgm:prSet phldrT="[Text]" phldr="1" custT="1"/>
      <dgm:spPr/>
      <dgm:t>
        <a:bodyPr/>
        <a:lstStyle/>
        <a:p>
          <a:endParaRPr lang="en-GB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DA3F97-30A3-D548-96BB-19B79A6AD1FB}" type="parTrans" cxnId="{CC0F0885-E5C7-2C4B-BFF9-7EC79A331721}">
      <dgm:prSet/>
      <dgm:spPr/>
      <dgm:t>
        <a:bodyPr/>
        <a:lstStyle/>
        <a:p>
          <a:endParaRPr lang="en-GB"/>
        </a:p>
      </dgm:t>
    </dgm:pt>
    <dgm:pt modelId="{4A634534-E70E-D847-A2BA-35B78705DB97}" type="sibTrans" cxnId="{CC0F0885-E5C7-2C4B-BFF9-7EC79A331721}">
      <dgm:prSet/>
      <dgm:spPr/>
      <dgm:t>
        <a:bodyPr/>
        <a:lstStyle/>
        <a:p>
          <a:endParaRPr lang="en-GB"/>
        </a:p>
      </dgm:t>
    </dgm:pt>
    <dgm:pt modelId="{CC1E9F12-88E1-F84D-9788-74C165DD1634}">
      <dgm:prSet custT="1"/>
      <dgm:spPr/>
      <dgm:t>
        <a:bodyPr/>
        <a:lstStyle/>
        <a:p>
          <a:r>
            <a:rPr lang="en-GB" sz="12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To refresh the </a:t>
          </a:r>
          <a:r>
            <a:rPr lang="en-GB" sz="1200" b="0" i="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world..To</a:t>
          </a:r>
          <a:r>
            <a:rPr lang="en-GB" sz="12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inspire moments of optimism and happiness... To create value and make a difference</a:t>
          </a:r>
          <a:endParaRPr lang="en-GB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115CC3-C869-5249-92CC-888508B37125}" type="parTrans" cxnId="{50E211BA-4E67-0247-BEDC-2E36E2622285}">
      <dgm:prSet/>
      <dgm:spPr/>
      <dgm:t>
        <a:bodyPr/>
        <a:lstStyle/>
        <a:p>
          <a:endParaRPr lang="en-GB"/>
        </a:p>
      </dgm:t>
    </dgm:pt>
    <dgm:pt modelId="{ACBB380D-AFAE-4241-903E-B3CA2E077A8F}" type="sibTrans" cxnId="{50E211BA-4E67-0247-BEDC-2E36E2622285}">
      <dgm:prSet/>
      <dgm:spPr/>
      <dgm:t>
        <a:bodyPr/>
        <a:lstStyle/>
        <a:p>
          <a:endParaRPr lang="en-GB"/>
        </a:p>
      </dgm:t>
    </dgm:pt>
    <dgm:pt modelId="{DC5ED2C4-51DA-E64B-9F9B-7A10BE87A6C0}" type="pres">
      <dgm:prSet presAssocID="{4315D6EA-E326-1840-B66D-3DBFD385407B}" presName="linearFlow" presStyleCnt="0">
        <dgm:presLayoutVars>
          <dgm:dir/>
          <dgm:animLvl val="lvl"/>
          <dgm:resizeHandles val="exact"/>
        </dgm:presLayoutVars>
      </dgm:prSet>
      <dgm:spPr/>
    </dgm:pt>
    <dgm:pt modelId="{FABEBE9A-580B-F248-8A04-2970AB9C2DCC}" type="pres">
      <dgm:prSet presAssocID="{43BBABCC-1CBE-444A-B6C5-B6A4F1A74E3D}" presName="composite" presStyleCnt="0"/>
      <dgm:spPr/>
    </dgm:pt>
    <dgm:pt modelId="{3BB19278-7B42-0E4B-AFBE-E09CE9F99EA5}" type="pres">
      <dgm:prSet presAssocID="{43BBABCC-1CBE-444A-B6C5-B6A4F1A74E3D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562296D-6FFC-8940-AB40-58ACE9548252}" type="pres">
      <dgm:prSet presAssocID="{43BBABCC-1CBE-444A-B6C5-B6A4F1A74E3D}" presName="parSh" presStyleLbl="node1" presStyleIdx="0" presStyleCnt="3"/>
      <dgm:spPr/>
    </dgm:pt>
    <dgm:pt modelId="{0955D2AB-4521-D74E-A3EE-DDEB67533E5B}" type="pres">
      <dgm:prSet presAssocID="{43BBABCC-1CBE-444A-B6C5-B6A4F1A74E3D}" presName="desTx" presStyleLbl="fgAcc1" presStyleIdx="0" presStyleCnt="3">
        <dgm:presLayoutVars>
          <dgm:bulletEnabled val="1"/>
        </dgm:presLayoutVars>
      </dgm:prSet>
      <dgm:spPr/>
    </dgm:pt>
    <dgm:pt modelId="{C1ECC243-5393-B74C-AA60-3AB932C8FC64}" type="pres">
      <dgm:prSet presAssocID="{657C37C0-B2D4-B14F-8060-9DA67603F073}" presName="sibTrans" presStyleLbl="sibTrans2D1" presStyleIdx="0" presStyleCnt="2"/>
      <dgm:spPr/>
    </dgm:pt>
    <dgm:pt modelId="{3EE72EE0-865D-F747-A817-C5331B974687}" type="pres">
      <dgm:prSet presAssocID="{657C37C0-B2D4-B14F-8060-9DA67603F073}" presName="connTx" presStyleLbl="sibTrans2D1" presStyleIdx="0" presStyleCnt="2"/>
      <dgm:spPr/>
    </dgm:pt>
    <dgm:pt modelId="{D497C310-1ECD-F646-977E-D84687E909EF}" type="pres">
      <dgm:prSet presAssocID="{52333699-ECA0-6749-ABCA-975C20BDC213}" presName="composite" presStyleCnt="0"/>
      <dgm:spPr/>
    </dgm:pt>
    <dgm:pt modelId="{FFB9B443-0A37-894A-B327-251F1D8A0CFC}" type="pres">
      <dgm:prSet presAssocID="{52333699-ECA0-6749-ABCA-975C20BDC213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18B2543-A524-BA48-B4AC-41EF62F6416B}" type="pres">
      <dgm:prSet presAssocID="{52333699-ECA0-6749-ABCA-975C20BDC213}" presName="parSh" presStyleLbl="node1" presStyleIdx="1" presStyleCnt="3"/>
      <dgm:spPr/>
    </dgm:pt>
    <dgm:pt modelId="{ACEE387C-AB0D-9140-A42A-88D196B5070D}" type="pres">
      <dgm:prSet presAssocID="{52333699-ECA0-6749-ABCA-975C20BDC213}" presName="desTx" presStyleLbl="fgAcc1" presStyleIdx="1" presStyleCnt="3">
        <dgm:presLayoutVars>
          <dgm:bulletEnabled val="1"/>
        </dgm:presLayoutVars>
      </dgm:prSet>
      <dgm:spPr/>
    </dgm:pt>
    <dgm:pt modelId="{0ED7AF27-FBE5-CF4E-8480-6F5A342F3B94}" type="pres">
      <dgm:prSet presAssocID="{0D67EC05-818B-114E-8A25-4343BB6946DF}" presName="sibTrans" presStyleLbl="sibTrans2D1" presStyleIdx="1" presStyleCnt="2"/>
      <dgm:spPr/>
    </dgm:pt>
    <dgm:pt modelId="{3673A8FC-0AFB-944E-BF39-B988CCA7DC65}" type="pres">
      <dgm:prSet presAssocID="{0D67EC05-818B-114E-8A25-4343BB6946DF}" presName="connTx" presStyleLbl="sibTrans2D1" presStyleIdx="1" presStyleCnt="2"/>
      <dgm:spPr/>
    </dgm:pt>
    <dgm:pt modelId="{57D31FB0-5AA0-994C-823E-361DCB9EF373}" type="pres">
      <dgm:prSet presAssocID="{A075BE42-61ED-4F40-953A-14D67E3B8E5B}" presName="composite" presStyleCnt="0"/>
      <dgm:spPr/>
    </dgm:pt>
    <dgm:pt modelId="{1902FC21-10D0-CA4F-8E8B-5AC4EF3FF42F}" type="pres">
      <dgm:prSet presAssocID="{A075BE42-61ED-4F40-953A-14D67E3B8E5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42FB4F2-0755-7142-A1CD-019D5E3302C2}" type="pres">
      <dgm:prSet presAssocID="{A075BE42-61ED-4F40-953A-14D67E3B8E5B}" presName="parSh" presStyleLbl="node1" presStyleIdx="2" presStyleCnt="3"/>
      <dgm:spPr/>
    </dgm:pt>
    <dgm:pt modelId="{BF442BD5-F0BC-994D-8ADD-E5F05ED0EA20}" type="pres">
      <dgm:prSet presAssocID="{A075BE42-61ED-4F40-953A-14D67E3B8E5B}" presName="desTx" presStyleLbl="fgAcc1" presStyleIdx="2" presStyleCnt="3">
        <dgm:presLayoutVars>
          <dgm:bulletEnabled val="1"/>
        </dgm:presLayoutVars>
      </dgm:prSet>
      <dgm:spPr/>
    </dgm:pt>
  </dgm:ptLst>
  <dgm:cxnLst>
    <dgm:cxn modelId="{1C4F2713-5E05-024A-8C58-2D6EC2BFF38E}" srcId="{52333699-ECA0-6749-ABCA-975C20BDC213}" destId="{B65F31C2-1494-3042-B669-FC7120373008}" srcOrd="0" destOrd="0" parTransId="{04F5DDB7-B4DB-F14A-AB67-D6FC066E3F28}" sibTransId="{FEF7C446-8848-8F48-8E5A-367DB39AE95A}"/>
    <dgm:cxn modelId="{1C7BD913-24C0-5B43-A150-F1619C03BBD4}" type="presOf" srcId="{657C37C0-B2D4-B14F-8060-9DA67603F073}" destId="{C1ECC243-5393-B74C-AA60-3AB932C8FC64}" srcOrd="0" destOrd="0" presId="urn:microsoft.com/office/officeart/2005/8/layout/process3"/>
    <dgm:cxn modelId="{AA90D921-7C58-3143-9D17-0EC47A7E4F5E}" type="presOf" srcId="{43BBABCC-1CBE-444A-B6C5-B6A4F1A74E3D}" destId="{3BB19278-7B42-0E4B-AFBE-E09CE9F99EA5}" srcOrd="0" destOrd="0" presId="urn:microsoft.com/office/officeart/2005/8/layout/process3"/>
    <dgm:cxn modelId="{10F59723-4E61-0F40-BA13-6DD01932FFD8}" type="presOf" srcId="{1B1F8A70-034C-5748-8B5C-0D745C106C67}" destId="{BF442BD5-F0BC-994D-8ADD-E5F05ED0EA20}" srcOrd="0" destOrd="0" presId="urn:microsoft.com/office/officeart/2005/8/layout/process3"/>
    <dgm:cxn modelId="{CC93E233-F8CF-3145-9C15-29100E7A392A}" type="presOf" srcId="{CC1E9F12-88E1-F84D-9788-74C165DD1634}" destId="{BF442BD5-F0BC-994D-8ADD-E5F05ED0EA20}" srcOrd="0" destOrd="1" presId="urn:microsoft.com/office/officeart/2005/8/layout/process3"/>
    <dgm:cxn modelId="{70BFE243-BA49-1A46-901F-F011F6F30B84}" type="presOf" srcId="{657C37C0-B2D4-B14F-8060-9DA67603F073}" destId="{3EE72EE0-865D-F747-A817-C5331B974687}" srcOrd="1" destOrd="0" presId="urn:microsoft.com/office/officeart/2005/8/layout/process3"/>
    <dgm:cxn modelId="{B446D844-E985-B743-A026-920D739F2892}" type="presOf" srcId="{B65F31C2-1494-3042-B669-FC7120373008}" destId="{ACEE387C-AB0D-9140-A42A-88D196B5070D}" srcOrd="0" destOrd="0" presId="urn:microsoft.com/office/officeart/2005/8/layout/process3"/>
    <dgm:cxn modelId="{06EAFF5B-49B9-EE4B-8AE4-BD54F140AA28}" type="presOf" srcId="{B2CB55B0-92E7-684C-84B1-C285A9867022}" destId="{0955D2AB-4521-D74E-A3EE-DDEB67533E5B}" srcOrd="0" destOrd="0" presId="urn:microsoft.com/office/officeart/2005/8/layout/process3"/>
    <dgm:cxn modelId="{2ED10F68-5E6C-A44E-9151-131D0899FA6C}" type="presOf" srcId="{52333699-ECA0-6749-ABCA-975C20BDC213}" destId="{FFB9B443-0A37-894A-B327-251F1D8A0CFC}" srcOrd="0" destOrd="0" presId="urn:microsoft.com/office/officeart/2005/8/layout/process3"/>
    <dgm:cxn modelId="{BCEA9A6B-17F9-A54E-9F21-0B017D90D47E}" srcId="{43BBABCC-1CBE-444A-B6C5-B6A4F1A74E3D}" destId="{B2CB55B0-92E7-684C-84B1-C285A9867022}" srcOrd="0" destOrd="0" parTransId="{309262BE-88F6-1746-9AEC-7657F66BFB8D}" sibTransId="{9A76616A-B7A7-1B46-8E0E-9980F0F30DD2}"/>
    <dgm:cxn modelId="{D982B177-EA43-224C-8D18-18FA5CAACD2C}" type="presOf" srcId="{4315D6EA-E326-1840-B66D-3DBFD385407B}" destId="{DC5ED2C4-51DA-E64B-9F9B-7A10BE87A6C0}" srcOrd="0" destOrd="0" presId="urn:microsoft.com/office/officeart/2005/8/layout/process3"/>
    <dgm:cxn modelId="{29120984-7543-D54B-A0FF-A679F3A9E7FE}" type="presOf" srcId="{A075BE42-61ED-4F40-953A-14D67E3B8E5B}" destId="{1902FC21-10D0-CA4F-8E8B-5AC4EF3FF42F}" srcOrd="0" destOrd="0" presId="urn:microsoft.com/office/officeart/2005/8/layout/process3"/>
    <dgm:cxn modelId="{CC0F0885-E5C7-2C4B-BFF9-7EC79A331721}" srcId="{A075BE42-61ED-4F40-953A-14D67E3B8E5B}" destId="{1B1F8A70-034C-5748-8B5C-0D745C106C67}" srcOrd="0" destOrd="0" parTransId="{3EDA3F97-30A3-D548-96BB-19B79A6AD1FB}" sibTransId="{4A634534-E70E-D847-A2BA-35B78705DB97}"/>
    <dgm:cxn modelId="{E8A3AB88-1092-A34E-A220-8B9B00ABB968}" srcId="{4315D6EA-E326-1840-B66D-3DBFD385407B}" destId="{A075BE42-61ED-4F40-953A-14D67E3B8E5B}" srcOrd="2" destOrd="0" parTransId="{DA7FE841-C8F8-7547-8918-DA161C74D1E2}" sibTransId="{56D97CB7-1C18-1C4E-A610-A35DC977C982}"/>
    <dgm:cxn modelId="{3A2D5AA2-DB04-7F4C-95FA-4DBAE7EBB59B}" type="presOf" srcId="{0D67EC05-818B-114E-8A25-4343BB6946DF}" destId="{0ED7AF27-FBE5-CF4E-8480-6F5A342F3B94}" srcOrd="0" destOrd="0" presId="urn:microsoft.com/office/officeart/2005/8/layout/process3"/>
    <dgm:cxn modelId="{F551CAAB-96D3-AC4E-B0F0-2488AB964593}" type="presOf" srcId="{A075BE42-61ED-4F40-953A-14D67E3B8E5B}" destId="{D42FB4F2-0755-7142-A1CD-019D5E3302C2}" srcOrd="1" destOrd="0" presId="urn:microsoft.com/office/officeart/2005/8/layout/process3"/>
    <dgm:cxn modelId="{50E211BA-4E67-0247-BEDC-2E36E2622285}" srcId="{A075BE42-61ED-4F40-953A-14D67E3B8E5B}" destId="{CC1E9F12-88E1-F84D-9788-74C165DD1634}" srcOrd="1" destOrd="0" parTransId="{28115CC3-C869-5249-92CC-888508B37125}" sibTransId="{ACBB380D-AFAE-4241-903E-B3CA2E077A8F}"/>
    <dgm:cxn modelId="{48553AC4-BB1A-584D-A6BD-6C2AF96D4339}" type="presOf" srcId="{0D67EC05-818B-114E-8A25-4343BB6946DF}" destId="{3673A8FC-0AFB-944E-BF39-B988CCA7DC65}" srcOrd="1" destOrd="0" presId="urn:microsoft.com/office/officeart/2005/8/layout/process3"/>
    <dgm:cxn modelId="{7877E8D1-D89B-0D4F-814D-28CB3C656D48}" srcId="{4315D6EA-E326-1840-B66D-3DBFD385407B}" destId="{43BBABCC-1CBE-444A-B6C5-B6A4F1A74E3D}" srcOrd="0" destOrd="0" parTransId="{7890F818-CA6E-F442-836B-E71D9DAE351C}" sibTransId="{657C37C0-B2D4-B14F-8060-9DA67603F073}"/>
    <dgm:cxn modelId="{5B17F7D3-DA88-B145-B806-5D8F53E5AC29}" type="presOf" srcId="{43BBABCC-1CBE-444A-B6C5-B6A4F1A74E3D}" destId="{E562296D-6FFC-8940-AB40-58ACE9548252}" srcOrd="1" destOrd="0" presId="urn:microsoft.com/office/officeart/2005/8/layout/process3"/>
    <dgm:cxn modelId="{737D97D5-8C5C-2E48-B300-52CE5557087F}" type="presOf" srcId="{52333699-ECA0-6749-ABCA-975C20BDC213}" destId="{718B2543-A524-BA48-B4AC-41EF62F6416B}" srcOrd="1" destOrd="0" presId="urn:microsoft.com/office/officeart/2005/8/layout/process3"/>
    <dgm:cxn modelId="{B96F8FDA-DE04-2147-B3FD-9E1725DB4B07}" srcId="{4315D6EA-E326-1840-B66D-3DBFD385407B}" destId="{52333699-ECA0-6749-ABCA-975C20BDC213}" srcOrd="1" destOrd="0" parTransId="{F9B9242C-9412-F940-A0B0-D42A58F6C59D}" sibTransId="{0D67EC05-818B-114E-8A25-4343BB6946DF}"/>
    <dgm:cxn modelId="{43E135E3-EA62-EC48-93A9-E8B4B707371F}" type="presParOf" srcId="{DC5ED2C4-51DA-E64B-9F9B-7A10BE87A6C0}" destId="{FABEBE9A-580B-F248-8A04-2970AB9C2DCC}" srcOrd="0" destOrd="0" presId="urn:microsoft.com/office/officeart/2005/8/layout/process3"/>
    <dgm:cxn modelId="{0C68D649-1435-4443-97E9-B80D01ACBA58}" type="presParOf" srcId="{FABEBE9A-580B-F248-8A04-2970AB9C2DCC}" destId="{3BB19278-7B42-0E4B-AFBE-E09CE9F99EA5}" srcOrd="0" destOrd="0" presId="urn:microsoft.com/office/officeart/2005/8/layout/process3"/>
    <dgm:cxn modelId="{2B65D81F-DE51-D146-A0C2-96B08752F058}" type="presParOf" srcId="{FABEBE9A-580B-F248-8A04-2970AB9C2DCC}" destId="{E562296D-6FFC-8940-AB40-58ACE9548252}" srcOrd="1" destOrd="0" presId="urn:microsoft.com/office/officeart/2005/8/layout/process3"/>
    <dgm:cxn modelId="{FCD80024-F4A1-F849-89B8-CF45908B3643}" type="presParOf" srcId="{FABEBE9A-580B-F248-8A04-2970AB9C2DCC}" destId="{0955D2AB-4521-D74E-A3EE-DDEB67533E5B}" srcOrd="2" destOrd="0" presId="urn:microsoft.com/office/officeart/2005/8/layout/process3"/>
    <dgm:cxn modelId="{1CFDF5CF-227B-0F4C-8F18-37F50B1AF745}" type="presParOf" srcId="{DC5ED2C4-51DA-E64B-9F9B-7A10BE87A6C0}" destId="{C1ECC243-5393-B74C-AA60-3AB932C8FC64}" srcOrd="1" destOrd="0" presId="urn:microsoft.com/office/officeart/2005/8/layout/process3"/>
    <dgm:cxn modelId="{C89F996A-5AAF-134D-8BE3-17A31CB0860A}" type="presParOf" srcId="{C1ECC243-5393-B74C-AA60-3AB932C8FC64}" destId="{3EE72EE0-865D-F747-A817-C5331B974687}" srcOrd="0" destOrd="0" presId="urn:microsoft.com/office/officeart/2005/8/layout/process3"/>
    <dgm:cxn modelId="{C757CDA3-171F-6D4A-BDC9-F87CB1FC4BAB}" type="presParOf" srcId="{DC5ED2C4-51DA-E64B-9F9B-7A10BE87A6C0}" destId="{D497C310-1ECD-F646-977E-D84687E909EF}" srcOrd="2" destOrd="0" presId="urn:microsoft.com/office/officeart/2005/8/layout/process3"/>
    <dgm:cxn modelId="{301DCEEA-336F-7945-8EA1-04AC0FF35015}" type="presParOf" srcId="{D497C310-1ECD-F646-977E-D84687E909EF}" destId="{FFB9B443-0A37-894A-B327-251F1D8A0CFC}" srcOrd="0" destOrd="0" presId="urn:microsoft.com/office/officeart/2005/8/layout/process3"/>
    <dgm:cxn modelId="{420240F7-32CB-6941-BC14-742E163ADED6}" type="presParOf" srcId="{D497C310-1ECD-F646-977E-D84687E909EF}" destId="{718B2543-A524-BA48-B4AC-41EF62F6416B}" srcOrd="1" destOrd="0" presId="urn:microsoft.com/office/officeart/2005/8/layout/process3"/>
    <dgm:cxn modelId="{080C60B7-6889-DC40-949F-08188287E635}" type="presParOf" srcId="{D497C310-1ECD-F646-977E-D84687E909EF}" destId="{ACEE387C-AB0D-9140-A42A-88D196B5070D}" srcOrd="2" destOrd="0" presId="urn:microsoft.com/office/officeart/2005/8/layout/process3"/>
    <dgm:cxn modelId="{02DA1136-7276-7148-BF47-1916B331E0E8}" type="presParOf" srcId="{DC5ED2C4-51DA-E64B-9F9B-7A10BE87A6C0}" destId="{0ED7AF27-FBE5-CF4E-8480-6F5A342F3B94}" srcOrd="3" destOrd="0" presId="urn:microsoft.com/office/officeart/2005/8/layout/process3"/>
    <dgm:cxn modelId="{B87ACC4F-ED20-CE4B-AAC5-0A48341990EE}" type="presParOf" srcId="{0ED7AF27-FBE5-CF4E-8480-6F5A342F3B94}" destId="{3673A8FC-0AFB-944E-BF39-B988CCA7DC65}" srcOrd="0" destOrd="0" presId="urn:microsoft.com/office/officeart/2005/8/layout/process3"/>
    <dgm:cxn modelId="{ED7F3A64-F47D-674D-968D-8D5198D5F284}" type="presParOf" srcId="{DC5ED2C4-51DA-E64B-9F9B-7A10BE87A6C0}" destId="{57D31FB0-5AA0-994C-823E-361DCB9EF373}" srcOrd="4" destOrd="0" presId="urn:microsoft.com/office/officeart/2005/8/layout/process3"/>
    <dgm:cxn modelId="{6A3D42CB-7B26-3940-8C04-28B93FAC02BB}" type="presParOf" srcId="{57D31FB0-5AA0-994C-823E-361DCB9EF373}" destId="{1902FC21-10D0-CA4F-8E8B-5AC4EF3FF42F}" srcOrd="0" destOrd="0" presId="urn:microsoft.com/office/officeart/2005/8/layout/process3"/>
    <dgm:cxn modelId="{70B298EB-DFFF-9D4D-B4B1-9F6B1D849B21}" type="presParOf" srcId="{57D31FB0-5AA0-994C-823E-361DCB9EF373}" destId="{D42FB4F2-0755-7142-A1CD-019D5E3302C2}" srcOrd="1" destOrd="0" presId="urn:microsoft.com/office/officeart/2005/8/layout/process3"/>
    <dgm:cxn modelId="{99221D35-DE5A-714B-AD18-0885B6A9B21D}" type="presParOf" srcId="{57D31FB0-5AA0-994C-823E-361DCB9EF373}" destId="{BF442BD5-F0BC-994D-8ADD-E5F05ED0EA2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23FA52-465B-4787-B128-936B3F511898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E7374FC-FBAA-4B86-B425-07EEB25337C0}">
      <dgm:prSet/>
      <dgm:spPr/>
      <dgm:t>
        <a:bodyPr/>
        <a:lstStyle/>
        <a:p>
          <a:r>
            <a:rPr lang="en-US" baseline="0"/>
            <a:t>Marketing plays a key role in the strategic planning process.</a:t>
          </a:r>
          <a:endParaRPr lang="en-US"/>
        </a:p>
      </dgm:t>
    </dgm:pt>
    <dgm:pt modelId="{7050D880-81EE-42A9-B321-9533D35A96F6}" type="parTrans" cxnId="{6FE34A25-15D5-4D3A-BA5E-3F57A08BE5B3}">
      <dgm:prSet/>
      <dgm:spPr/>
      <dgm:t>
        <a:bodyPr/>
        <a:lstStyle/>
        <a:p>
          <a:endParaRPr lang="en-US"/>
        </a:p>
      </dgm:t>
    </dgm:pt>
    <dgm:pt modelId="{22614084-8A3C-4F4C-A64A-A900C64D2433}" type="sibTrans" cxnId="{6FE34A25-15D5-4D3A-BA5E-3F57A08BE5B3}">
      <dgm:prSet/>
      <dgm:spPr/>
      <dgm:t>
        <a:bodyPr/>
        <a:lstStyle/>
        <a:p>
          <a:endParaRPr lang="en-US"/>
        </a:p>
      </dgm:t>
    </dgm:pt>
    <dgm:pt modelId="{F09E2908-0330-43E2-A99B-CF2EAEAB6ABE}">
      <dgm:prSet/>
      <dgm:spPr/>
      <dgm:t>
        <a:bodyPr/>
        <a:lstStyle/>
        <a:p>
          <a:r>
            <a:rPr lang="en-US" baseline="0"/>
            <a:t>Marketers must practice CRM </a:t>
          </a:r>
          <a:r>
            <a:rPr lang="en-US" i="1" baseline="0"/>
            <a:t>and</a:t>
          </a:r>
          <a:r>
            <a:rPr lang="en-US" baseline="0"/>
            <a:t> Partner Relationship Management.</a:t>
          </a:r>
          <a:endParaRPr lang="en-US"/>
        </a:p>
      </dgm:t>
    </dgm:pt>
    <dgm:pt modelId="{ABCF832D-C652-4D03-A3B0-6422DEE848C9}" type="parTrans" cxnId="{6C797AA9-E07E-4446-9358-8A231B084D72}">
      <dgm:prSet/>
      <dgm:spPr/>
      <dgm:t>
        <a:bodyPr/>
        <a:lstStyle/>
        <a:p>
          <a:endParaRPr lang="en-US"/>
        </a:p>
      </dgm:t>
    </dgm:pt>
    <dgm:pt modelId="{51902DCD-F861-4A73-91BB-252043EEB0F9}" type="sibTrans" cxnId="{6C797AA9-E07E-4446-9358-8A231B084D72}">
      <dgm:prSet/>
      <dgm:spPr/>
      <dgm:t>
        <a:bodyPr/>
        <a:lstStyle/>
        <a:p>
          <a:endParaRPr lang="en-US"/>
        </a:p>
      </dgm:t>
    </dgm:pt>
    <dgm:pt modelId="{E094C881-24F1-4E98-9D60-28AA91115710}">
      <dgm:prSet/>
      <dgm:spPr/>
      <dgm:t>
        <a:bodyPr/>
        <a:lstStyle/>
        <a:p>
          <a:r>
            <a:rPr lang="en-US" b="1" i="1" baseline="0"/>
            <a:t>Partnering with other departments in the company as well as other firms in the marketing system helps to build a superior value delivery-network.</a:t>
          </a:r>
          <a:endParaRPr lang="en-US"/>
        </a:p>
      </dgm:t>
    </dgm:pt>
    <dgm:pt modelId="{0FE5DBB4-66F1-4FDA-AA0C-12C72F42E61D}" type="parTrans" cxnId="{4C3A9283-9992-4B29-B221-25298DDDCDA1}">
      <dgm:prSet/>
      <dgm:spPr/>
      <dgm:t>
        <a:bodyPr/>
        <a:lstStyle/>
        <a:p>
          <a:endParaRPr lang="en-US"/>
        </a:p>
      </dgm:t>
    </dgm:pt>
    <dgm:pt modelId="{5766CF3C-835D-4821-BD38-72F02880DEFC}" type="sibTrans" cxnId="{4C3A9283-9992-4B29-B221-25298DDDCDA1}">
      <dgm:prSet/>
      <dgm:spPr/>
      <dgm:t>
        <a:bodyPr/>
        <a:lstStyle/>
        <a:p>
          <a:endParaRPr lang="en-US"/>
        </a:p>
      </dgm:t>
    </dgm:pt>
    <dgm:pt modelId="{9F66FA11-8C6F-1847-B747-BB84739A665C}" type="pres">
      <dgm:prSet presAssocID="{E723FA52-465B-4787-B128-936B3F511898}" presName="linear" presStyleCnt="0">
        <dgm:presLayoutVars>
          <dgm:dir/>
          <dgm:animLvl val="lvl"/>
          <dgm:resizeHandles val="exact"/>
        </dgm:presLayoutVars>
      </dgm:prSet>
      <dgm:spPr/>
    </dgm:pt>
    <dgm:pt modelId="{77A8F537-7BB4-7240-ADD6-5D36762D0324}" type="pres">
      <dgm:prSet presAssocID="{6E7374FC-FBAA-4B86-B425-07EEB25337C0}" presName="parentLin" presStyleCnt="0"/>
      <dgm:spPr/>
    </dgm:pt>
    <dgm:pt modelId="{B18C56F7-784E-644C-A229-A94945BB2E77}" type="pres">
      <dgm:prSet presAssocID="{6E7374FC-FBAA-4B86-B425-07EEB25337C0}" presName="parentLeftMargin" presStyleLbl="node1" presStyleIdx="0" presStyleCnt="2"/>
      <dgm:spPr/>
    </dgm:pt>
    <dgm:pt modelId="{307D04EC-357F-E64B-B064-13F4F312DB41}" type="pres">
      <dgm:prSet presAssocID="{6E7374FC-FBAA-4B86-B425-07EEB25337C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504F05C-F544-6449-9A86-3D9CC100D08A}" type="pres">
      <dgm:prSet presAssocID="{6E7374FC-FBAA-4B86-B425-07EEB25337C0}" presName="negativeSpace" presStyleCnt="0"/>
      <dgm:spPr/>
    </dgm:pt>
    <dgm:pt modelId="{93040C42-500E-DF44-B784-916D030C189C}" type="pres">
      <dgm:prSet presAssocID="{6E7374FC-FBAA-4B86-B425-07EEB25337C0}" presName="childText" presStyleLbl="conFgAcc1" presStyleIdx="0" presStyleCnt="2">
        <dgm:presLayoutVars>
          <dgm:bulletEnabled val="1"/>
        </dgm:presLayoutVars>
      </dgm:prSet>
      <dgm:spPr/>
    </dgm:pt>
    <dgm:pt modelId="{1BBE2BFB-8979-7A47-8D19-69E91BDE9C77}" type="pres">
      <dgm:prSet presAssocID="{22614084-8A3C-4F4C-A64A-A900C64D2433}" presName="spaceBetweenRectangles" presStyleCnt="0"/>
      <dgm:spPr/>
    </dgm:pt>
    <dgm:pt modelId="{F86FFE6A-957C-8940-B8B1-FF4E88DE225D}" type="pres">
      <dgm:prSet presAssocID="{F09E2908-0330-43E2-A99B-CF2EAEAB6ABE}" presName="parentLin" presStyleCnt="0"/>
      <dgm:spPr/>
    </dgm:pt>
    <dgm:pt modelId="{221A240F-A032-D24A-A6FA-89D664C41A2A}" type="pres">
      <dgm:prSet presAssocID="{F09E2908-0330-43E2-A99B-CF2EAEAB6ABE}" presName="parentLeftMargin" presStyleLbl="node1" presStyleIdx="0" presStyleCnt="2"/>
      <dgm:spPr/>
    </dgm:pt>
    <dgm:pt modelId="{C924D43D-AAAD-8C4E-933B-D65F5B10AE5A}" type="pres">
      <dgm:prSet presAssocID="{F09E2908-0330-43E2-A99B-CF2EAEAB6AB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40155F8-6875-9242-8B7A-05C61A246046}" type="pres">
      <dgm:prSet presAssocID="{F09E2908-0330-43E2-A99B-CF2EAEAB6ABE}" presName="negativeSpace" presStyleCnt="0"/>
      <dgm:spPr/>
    </dgm:pt>
    <dgm:pt modelId="{90B98AA5-B88C-1440-8B79-176D16463969}" type="pres">
      <dgm:prSet presAssocID="{F09E2908-0330-43E2-A99B-CF2EAEAB6AB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FE34A25-15D5-4D3A-BA5E-3F57A08BE5B3}" srcId="{E723FA52-465B-4787-B128-936B3F511898}" destId="{6E7374FC-FBAA-4B86-B425-07EEB25337C0}" srcOrd="0" destOrd="0" parTransId="{7050D880-81EE-42A9-B321-9533D35A96F6}" sibTransId="{22614084-8A3C-4F4C-A64A-A900C64D2433}"/>
    <dgm:cxn modelId="{29B2A080-638A-D243-A076-C8A35B720E7C}" type="presOf" srcId="{E094C881-24F1-4E98-9D60-28AA91115710}" destId="{90B98AA5-B88C-1440-8B79-176D16463969}" srcOrd="0" destOrd="0" presId="urn:microsoft.com/office/officeart/2005/8/layout/list1"/>
    <dgm:cxn modelId="{0DCF8983-4EA1-B442-8AC0-295B35D295EC}" type="presOf" srcId="{6E7374FC-FBAA-4B86-B425-07EEB25337C0}" destId="{B18C56F7-784E-644C-A229-A94945BB2E77}" srcOrd="0" destOrd="0" presId="urn:microsoft.com/office/officeart/2005/8/layout/list1"/>
    <dgm:cxn modelId="{4C3A9283-9992-4B29-B221-25298DDDCDA1}" srcId="{F09E2908-0330-43E2-A99B-CF2EAEAB6ABE}" destId="{E094C881-24F1-4E98-9D60-28AA91115710}" srcOrd="0" destOrd="0" parTransId="{0FE5DBB4-66F1-4FDA-AA0C-12C72F42E61D}" sibTransId="{5766CF3C-835D-4821-BD38-72F02880DEFC}"/>
    <dgm:cxn modelId="{69A2A090-DC86-724A-9055-4FED5FF8BDD6}" type="presOf" srcId="{6E7374FC-FBAA-4B86-B425-07EEB25337C0}" destId="{307D04EC-357F-E64B-B064-13F4F312DB41}" srcOrd="1" destOrd="0" presId="urn:microsoft.com/office/officeart/2005/8/layout/list1"/>
    <dgm:cxn modelId="{6C797AA9-E07E-4446-9358-8A231B084D72}" srcId="{E723FA52-465B-4787-B128-936B3F511898}" destId="{F09E2908-0330-43E2-A99B-CF2EAEAB6ABE}" srcOrd="1" destOrd="0" parTransId="{ABCF832D-C652-4D03-A3B0-6422DEE848C9}" sibTransId="{51902DCD-F861-4A73-91BB-252043EEB0F9}"/>
    <dgm:cxn modelId="{8EE0D5E0-0A7E-7344-B567-B62B6D309C2A}" type="presOf" srcId="{F09E2908-0330-43E2-A99B-CF2EAEAB6ABE}" destId="{C924D43D-AAAD-8C4E-933B-D65F5B10AE5A}" srcOrd="1" destOrd="0" presId="urn:microsoft.com/office/officeart/2005/8/layout/list1"/>
    <dgm:cxn modelId="{DBD08FFA-96A8-6F49-83E4-0B4B343A2EE2}" type="presOf" srcId="{F09E2908-0330-43E2-A99B-CF2EAEAB6ABE}" destId="{221A240F-A032-D24A-A6FA-89D664C41A2A}" srcOrd="0" destOrd="0" presId="urn:microsoft.com/office/officeart/2005/8/layout/list1"/>
    <dgm:cxn modelId="{0F15D0FF-ECEF-9547-A377-4807EC50151C}" type="presOf" srcId="{E723FA52-465B-4787-B128-936B3F511898}" destId="{9F66FA11-8C6F-1847-B747-BB84739A665C}" srcOrd="0" destOrd="0" presId="urn:microsoft.com/office/officeart/2005/8/layout/list1"/>
    <dgm:cxn modelId="{B5045CE1-9138-2E4F-A4C6-B9D466D93D7E}" type="presParOf" srcId="{9F66FA11-8C6F-1847-B747-BB84739A665C}" destId="{77A8F537-7BB4-7240-ADD6-5D36762D0324}" srcOrd="0" destOrd="0" presId="urn:microsoft.com/office/officeart/2005/8/layout/list1"/>
    <dgm:cxn modelId="{B8889D08-E756-BC40-A937-1B6A60D4DC4E}" type="presParOf" srcId="{77A8F537-7BB4-7240-ADD6-5D36762D0324}" destId="{B18C56F7-784E-644C-A229-A94945BB2E77}" srcOrd="0" destOrd="0" presId="urn:microsoft.com/office/officeart/2005/8/layout/list1"/>
    <dgm:cxn modelId="{53AFFE62-348B-CE41-898C-33D0E990BC04}" type="presParOf" srcId="{77A8F537-7BB4-7240-ADD6-5D36762D0324}" destId="{307D04EC-357F-E64B-B064-13F4F312DB41}" srcOrd="1" destOrd="0" presId="urn:microsoft.com/office/officeart/2005/8/layout/list1"/>
    <dgm:cxn modelId="{BC16148B-06C1-9942-B902-D06519AB5C6A}" type="presParOf" srcId="{9F66FA11-8C6F-1847-B747-BB84739A665C}" destId="{4504F05C-F544-6449-9A86-3D9CC100D08A}" srcOrd="1" destOrd="0" presId="urn:microsoft.com/office/officeart/2005/8/layout/list1"/>
    <dgm:cxn modelId="{A78C3B57-5C45-194C-877E-A9A5CB1CBC17}" type="presParOf" srcId="{9F66FA11-8C6F-1847-B747-BB84739A665C}" destId="{93040C42-500E-DF44-B784-916D030C189C}" srcOrd="2" destOrd="0" presId="urn:microsoft.com/office/officeart/2005/8/layout/list1"/>
    <dgm:cxn modelId="{50F4454B-D2B5-FB43-A1C1-3220E67E1146}" type="presParOf" srcId="{9F66FA11-8C6F-1847-B747-BB84739A665C}" destId="{1BBE2BFB-8979-7A47-8D19-69E91BDE9C77}" srcOrd="3" destOrd="0" presId="urn:microsoft.com/office/officeart/2005/8/layout/list1"/>
    <dgm:cxn modelId="{ED7D92D5-EE53-D244-A258-E3184FA94496}" type="presParOf" srcId="{9F66FA11-8C6F-1847-B747-BB84739A665C}" destId="{F86FFE6A-957C-8940-B8B1-FF4E88DE225D}" srcOrd="4" destOrd="0" presId="urn:microsoft.com/office/officeart/2005/8/layout/list1"/>
    <dgm:cxn modelId="{589737D1-B63E-624C-94FE-ADEF04E26A4B}" type="presParOf" srcId="{F86FFE6A-957C-8940-B8B1-FF4E88DE225D}" destId="{221A240F-A032-D24A-A6FA-89D664C41A2A}" srcOrd="0" destOrd="0" presId="urn:microsoft.com/office/officeart/2005/8/layout/list1"/>
    <dgm:cxn modelId="{CA915DDF-13CE-8B44-B54D-31DF01B2B0BE}" type="presParOf" srcId="{F86FFE6A-957C-8940-B8B1-FF4E88DE225D}" destId="{C924D43D-AAAD-8C4E-933B-D65F5B10AE5A}" srcOrd="1" destOrd="0" presId="urn:microsoft.com/office/officeart/2005/8/layout/list1"/>
    <dgm:cxn modelId="{36B36188-D016-0245-B045-598F7F2B1051}" type="presParOf" srcId="{9F66FA11-8C6F-1847-B747-BB84739A665C}" destId="{240155F8-6875-9242-8B7A-05C61A246046}" srcOrd="5" destOrd="0" presId="urn:microsoft.com/office/officeart/2005/8/layout/list1"/>
    <dgm:cxn modelId="{557137CA-EC06-564D-9C38-5A2E7733B544}" type="presParOf" srcId="{9F66FA11-8C6F-1847-B747-BB84739A665C}" destId="{90B98AA5-B88C-1440-8B79-176D1646396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BBA50-76CA-404A-81C4-9EDCF371F39A}">
      <dsp:nvSpPr>
        <dsp:cNvPr id="0" name=""/>
        <dsp:cNvSpPr/>
      </dsp:nvSpPr>
      <dsp:spPr>
        <a:xfrm>
          <a:off x="0" y="680"/>
          <a:ext cx="6506304" cy="15932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DC95A5-8E61-4457-B7E2-C1E436F8B1A3}">
      <dsp:nvSpPr>
        <dsp:cNvPr id="0" name=""/>
        <dsp:cNvSpPr/>
      </dsp:nvSpPr>
      <dsp:spPr>
        <a:xfrm>
          <a:off x="481967" y="359168"/>
          <a:ext cx="876303" cy="8763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AD3C5-3120-4EE3-8401-23ED5E2FE544}">
      <dsp:nvSpPr>
        <dsp:cNvPr id="0" name=""/>
        <dsp:cNvSpPr/>
      </dsp:nvSpPr>
      <dsp:spPr>
        <a:xfrm>
          <a:off x="1840237" y="680"/>
          <a:ext cx="4666066" cy="1593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622" tIns="168622" rIns="168622" bIns="16862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1" u="sng" kern="1200"/>
            <a:t>Strategic Planning</a:t>
          </a:r>
          <a:endParaRPr lang="en-US" sz="1900" kern="1200"/>
        </a:p>
      </dsp:txBody>
      <dsp:txXfrm>
        <a:off x="1840237" y="680"/>
        <a:ext cx="4666066" cy="1593279"/>
      </dsp:txXfrm>
    </dsp:sp>
    <dsp:sp modelId="{84F05035-0491-42CF-90BD-752BA2A8E5BE}">
      <dsp:nvSpPr>
        <dsp:cNvPr id="0" name=""/>
        <dsp:cNvSpPr/>
      </dsp:nvSpPr>
      <dsp:spPr>
        <a:xfrm>
          <a:off x="0" y="1992280"/>
          <a:ext cx="6506304" cy="15932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BB7220-5621-46C6-9F1C-D638E2245374}">
      <dsp:nvSpPr>
        <dsp:cNvPr id="0" name=""/>
        <dsp:cNvSpPr/>
      </dsp:nvSpPr>
      <dsp:spPr>
        <a:xfrm>
          <a:off x="481967" y="2350768"/>
          <a:ext cx="876303" cy="8763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E0F37B-2B4F-42DD-94DB-3A1B163C1108}">
      <dsp:nvSpPr>
        <dsp:cNvPr id="0" name=""/>
        <dsp:cNvSpPr/>
      </dsp:nvSpPr>
      <dsp:spPr>
        <a:xfrm>
          <a:off x="1840237" y="1992280"/>
          <a:ext cx="4666066" cy="1593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622" tIns="168622" rIns="168622" bIns="16862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Strategy </a:t>
          </a:r>
          <a:r>
            <a:rPr lang="en-US" sz="1900" kern="1200"/>
            <a:t>is theory about how to gain </a:t>
          </a:r>
          <a:r>
            <a:rPr lang="en-US" sz="1900" b="1" i="1" kern="1200"/>
            <a:t>competitive advantage</a:t>
          </a:r>
          <a:endParaRPr lang="en-US" sz="1900" kern="1200"/>
        </a:p>
      </dsp:txBody>
      <dsp:txXfrm>
        <a:off x="1840237" y="1992280"/>
        <a:ext cx="4666066" cy="1593279"/>
      </dsp:txXfrm>
    </dsp:sp>
    <dsp:sp modelId="{9F125597-78B8-4CF8-9E97-A0BFED208FB3}">
      <dsp:nvSpPr>
        <dsp:cNvPr id="0" name=""/>
        <dsp:cNvSpPr/>
      </dsp:nvSpPr>
      <dsp:spPr>
        <a:xfrm>
          <a:off x="0" y="3983879"/>
          <a:ext cx="6506304" cy="159327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632B78-BBA1-4AB8-ADB2-D96A98AE4AFF}">
      <dsp:nvSpPr>
        <dsp:cNvPr id="0" name=""/>
        <dsp:cNvSpPr/>
      </dsp:nvSpPr>
      <dsp:spPr>
        <a:xfrm>
          <a:off x="481967" y="4342367"/>
          <a:ext cx="876303" cy="87630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34925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18F766-F055-4F3F-9476-17FA2D54F701}">
      <dsp:nvSpPr>
        <dsp:cNvPr id="0" name=""/>
        <dsp:cNvSpPr/>
      </dsp:nvSpPr>
      <dsp:spPr>
        <a:xfrm>
          <a:off x="1840237" y="3983879"/>
          <a:ext cx="4666066" cy="1593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622" tIns="168622" rIns="168622" bIns="16862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Strategic Planning </a:t>
          </a:r>
          <a:r>
            <a:rPr lang="en-GB" sz="1900" kern="1200"/>
            <a:t>is the process of developing and maintaining a </a:t>
          </a:r>
          <a:r>
            <a:rPr lang="en-GB" sz="1900" b="1" i="1" kern="1200"/>
            <a:t>strategic fit</a:t>
          </a:r>
          <a:r>
            <a:rPr lang="en-GB" sz="1900" kern="1200"/>
            <a:t> between the </a:t>
          </a:r>
          <a:r>
            <a:rPr lang="en-GB" sz="1900" b="1" i="1" kern="1200"/>
            <a:t>organization’s goals, capabilities and its changing marketing opportunities</a:t>
          </a:r>
          <a:endParaRPr lang="en-US" sz="1900" kern="1200"/>
        </a:p>
      </dsp:txBody>
      <dsp:txXfrm>
        <a:off x="1840237" y="3983879"/>
        <a:ext cx="4666066" cy="1593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2296D-6FFC-8940-AB40-58ACE9548252}">
      <dsp:nvSpPr>
        <dsp:cNvPr id="0" name=""/>
        <dsp:cNvSpPr/>
      </dsp:nvSpPr>
      <dsp:spPr>
        <a:xfrm>
          <a:off x="3570" y="19731"/>
          <a:ext cx="1623388" cy="2073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u="sng" kern="1200" dirty="0" err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Foodpanda</a:t>
          </a:r>
          <a:endParaRPr lang="en-GB" sz="1400" b="1" u="sng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70" y="19731"/>
        <a:ext cx="1623388" cy="649355"/>
      </dsp:txXfrm>
    </dsp:sp>
    <dsp:sp modelId="{0955D2AB-4521-D74E-A3EE-DDEB67533E5B}">
      <dsp:nvSpPr>
        <dsp:cNvPr id="0" name=""/>
        <dsp:cNvSpPr/>
      </dsp:nvSpPr>
      <dsp:spPr>
        <a:xfrm>
          <a:off x="336071" y="669086"/>
          <a:ext cx="1623388" cy="276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Bringing good food into your everyday</a:t>
          </a:r>
        </a:p>
      </dsp:txBody>
      <dsp:txXfrm>
        <a:off x="383618" y="716633"/>
        <a:ext cx="1528294" cy="2669706"/>
      </dsp:txXfrm>
    </dsp:sp>
    <dsp:sp modelId="{C1ECC243-5393-B74C-AA60-3AB932C8FC64}">
      <dsp:nvSpPr>
        <dsp:cNvPr id="0" name=""/>
        <dsp:cNvSpPr/>
      </dsp:nvSpPr>
      <dsp:spPr>
        <a:xfrm>
          <a:off x="1873058" y="142320"/>
          <a:ext cx="521731" cy="4041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1873058" y="223155"/>
        <a:ext cx="400478" cy="242506"/>
      </dsp:txXfrm>
    </dsp:sp>
    <dsp:sp modelId="{718B2543-A524-BA48-B4AC-41EF62F6416B}">
      <dsp:nvSpPr>
        <dsp:cNvPr id="0" name=""/>
        <dsp:cNvSpPr/>
      </dsp:nvSpPr>
      <dsp:spPr>
        <a:xfrm>
          <a:off x="2611358" y="19731"/>
          <a:ext cx="1623388" cy="2073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u="sng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Grameenphone </a:t>
          </a:r>
        </a:p>
      </dsp:txBody>
      <dsp:txXfrm>
        <a:off x="2611358" y="19731"/>
        <a:ext cx="1623388" cy="649355"/>
      </dsp:txXfrm>
    </dsp:sp>
    <dsp:sp modelId="{ACEE387C-AB0D-9140-A42A-88D196B5070D}">
      <dsp:nvSpPr>
        <dsp:cNvPr id="0" name=""/>
        <dsp:cNvSpPr/>
      </dsp:nvSpPr>
      <dsp:spPr>
        <a:xfrm>
          <a:off x="2943859" y="669086"/>
          <a:ext cx="1623388" cy="276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We provide the power of digital communication, enabling everyone to improve their lives, build societies and secure a better future for all</a:t>
          </a:r>
          <a:endParaRPr lang="en-GB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91406" y="716633"/>
        <a:ext cx="1528294" cy="2669706"/>
      </dsp:txXfrm>
    </dsp:sp>
    <dsp:sp modelId="{0ED7AF27-FBE5-CF4E-8480-6F5A342F3B94}">
      <dsp:nvSpPr>
        <dsp:cNvPr id="0" name=""/>
        <dsp:cNvSpPr/>
      </dsp:nvSpPr>
      <dsp:spPr>
        <a:xfrm>
          <a:off x="4480847" y="142320"/>
          <a:ext cx="521731" cy="4041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4480847" y="223155"/>
        <a:ext cx="400478" cy="242506"/>
      </dsp:txXfrm>
    </dsp:sp>
    <dsp:sp modelId="{D42FB4F2-0755-7142-A1CD-019D5E3302C2}">
      <dsp:nvSpPr>
        <dsp:cNvPr id="0" name=""/>
        <dsp:cNvSpPr/>
      </dsp:nvSpPr>
      <dsp:spPr>
        <a:xfrm>
          <a:off x="5219146" y="19731"/>
          <a:ext cx="1623388" cy="2073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u="sng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Coca-Cola </a:t>
          </a:r>
        </a:p>
      </dsp:txBody>
      <dsp:txXfrm>
        <a:off x="5219146" y="19731"/>
        <a:ext cx="1623388" cy="649355"/>
      </dsp:txXfrm>
    </dsp:sp>
    <dsp:sp modelId="{BF442BD5-F0BC-994D-8ADD-E5F05ED0EA20}">
      <dsp:nvSpPr>
        <dsp:cNvPr id="0" name=""/>
        <dsp:cNvSpPr/>
      </dsp:nvSpPr>
      <dsp:spPr>
        <a:xfrm>
          <a:off x="5551647" y="669086"/>
          <a:ext cx="1623388" cy="2764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 refresh the </a:t>
          </a:r>
          <a:r>
            <a:rPr lang="en-GB" sz="1200" b="0" i="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world..To</a:t>
          </a:r>
          <a:r>
            <a:rPr lang="en-GB" sz="12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inspire moments of optimism and happiness... To create value and make a difference</a:t>
          </a:r>
          <a:endParaRPr lang="en-GB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9194" y="716633"/>
        <a:ext cx="1528294" cy="2669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40C42-500E-DF44-B784-916D030C189C}">
      <dsp:nvSpPr>
        <dsp:cNvPr id="0" name=""/>
        <dsp:cNvSpPr/>
      </dsp:nvSpPr>
      <dsp:spPr>
        <a:xfrm>
          <a:off x="0" y="463312"/>
          <a:ext cx="9601200" cy="68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D04EC-357F-E64B-B064-13F4F312DB41}">
      <dsp:nvSpPr>
        <dsp:cNvPr id="0" name=""/>
        <dsp:cNvSpPr/>
      </dsp:nvSpPr>
      <dsp:spPr>
        <a:xfrm>
          <a:off x="480060" y="64792"/>
          <a:ext cx="6720839" cy="7970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baseline="0"/>
            <a:t>Marketing plays a key role in the strategic planning process.</a:t>
          </a:r>
          <a:endParaRPr lang="en-US" sz="2700" kern="1200"/>
        </a:p>
      </dsp:txBody>
      <dsp:txXfrm>
        <a:off x="518968" y="103700"/>
        <a:ext cx="6643023" cy="719223"/>
      </dsp:txXfrm>
    </dsp:sp>
    <dsp:sp modelId="{90B98AA5-B88C-1440-8B79-176D16463969}">
      <dsp:nvSpPr>
        <dsp:cNvPr id="0" name=""/>
        <dsp:cNvSpPr/>
      </dsp:nvSpPr>
      <dsp:spPr>
        <a:xfrm>
          <a:off x="0" y="1688032"/>
          <a:ext cx="9601200" cy="1828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60" tIns="562356" rIns="745160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b="1" i="1" kern="1200" baseline="0"/>
            <a:t>Partnering with other departments in the company as well as other firms in the marketing system helps to build a superior value delivery-network.</a:t>
          </a:r>
          <a:endParaRPr lang="en-US" sz="2700" kern="1200"/>
        </a:p>
      </dsp:txBody>
      <dsp:txXfrm>
        <a:off x="0" y="1688032"/>
        <a:ext cx="9601200" cy="1828575"/>
      </dsp:txXfrm>
    </dsp:sp>
    <dsp:sp modelId="{C924D43D-AAAD-8C4E-933B-D65F5B10AE5A}">
      <dsp:nvSpPr>
        <dsp:cNvPr id="0" name=""/>
        <dsp:cNvSpPr/>
      </dsp:nvSpPr>
      <dsp:spPr>
        <a:xfrm>
          <a:off x="480060" y="1289512"/>
          <a:ext cx="6720839" cy="79703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baseline="0"/>
            <a:t>Marketers must practice CRM </a:t>
          </a:r>
          <a:r>
            <a:rPr lang="en-US" sz="2700" i="1" kern="1200" baseline="0"/>
            <a:t>and</a:t>
          </a:r>
          <a:r>
            <a:rPr lang="en-US" sz="2700" kern="1200" baseline="0"/>
            <a:t> Partner Relationship Management.</a:t>
          </a:r>
          <a:endParaRPr lang="en-US" sz="2700" kern="1200"/>
        </a:p>
      </dsp:txBody>
      <dsp:txXfrm>
        <a:off x="518968" y="1328420"/>
        <a:ext cx="6643023" cy="719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4/2/24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7F3BB2B-622D-437C-A1D9-C9C1997FE011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4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2F54E2-F1EA-4169-9F3E-EBCCD19453F1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latin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0425" y="304800"/>
            <a:ext cx="5310188" cy="2987675"/>
          </a:xfrm>
          <a:ln cap="flat">
            <a:solidFill>
              <a:schemeClr val="tx1"/>
            </a:solidFill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894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824174-0566-4FC1-82DE-FA60992642A2}" type="slidenum">
              <a:rPr lang="en-US" altLang="en-SG" smtClean="0"/>
              <a:pPr/>
              <a:t>11</a:t>
            </a:fld>
            <a:endParaRPr lang="en-US" altLang="en-SG"/>
          </a:p>
        </p:txBody>
      </p:sp>
    </p:spTree>
    <p:extLst>
      <p:ext uri="{BB962C8B-B14F-4D97-AF65-F5344CB8AC3E}">
        <p14:creationId xmlns:p14="http://schemas.microsoft.com/office/powerpoint/2010/main" val="1487386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22BAED-8521-4BD1-939B-555BBA363816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26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E22A46-BA2D-461A-955A-E55F0DC810C8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latin typeface="Tahoma" panose="020B0604030504040204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304800"/>
            <a:ext cx="5003800" cy="2816225"/>
          </a:xfrm>
          <a:ln cap="flat">
            <a:solidFill>
              <a:schemeClr val="tx1"/>
            </a:solidFill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942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90166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4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7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5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49937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6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4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9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9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3960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567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815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r>
              <a:rPr lang="en-SG" b="1"/>
              <a:t>Chapter 2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>
          <a:xfrm>
            <a:off x="1371600" y="2477520"/>
            <a:ext cx="7740328" cy="178824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429768">
              <a:spcAft>
                <a:spcPts val="600"/>
              </a:spcAft>
            </a:pPr>
            <a:r>
              <a:rPr lang="en-US" sz="1504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Company and Marketing Strategy:</a:t>
            </a:r>
          </a:p>
          <a:p>
            <a:pPr algn="ctr" defTabSz="429768">
              <a:spcAft>
                <a:spcPts val="600"/>
              </a:spcAft>
            </a:pPr>
            <a:br>
              <a:rPr lang="en-US" sz="3384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504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504" b="1" kern="1200">
                <a:solidFill>
                  <a:srgbClr val="4A4A4A"/>
                </a:solidFill>
                <a:latin typeface="+mn-lt"/>
                <a:ea typeface="+mn-ea"/>
                <a:cs typeface="+mn-cs"/>
              </a:rPr>
              <a:t>Partnering to Build </a:t>
            </a:r>
            <a:r>
              <a:rPr lang="en-US" sz="1504" b="1" kern="120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Customer</a:t>
            </a:r>
            <a:r>
              <a:rPr lang="en-US" sz="1504" b="1" kern="1200">
                <a:solidFill>
                  <a:srgbClr val="4A4A4A"/>
                </a:solidFill>
                <a:latin typeface="+mn-lt"/>
                <a:ea typeface="+mn-ea"/>
                <a:cs typeface="+mn-cs"/>
              </a:rPr>
              <a:t> Engagement, Value, and Relationships </a:t>
            </a:r>
            <a:endParaRPr lang="en-SG" sz="160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32695" y="5062537"/>
            <a:ext cx="4340105" cy="61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429768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692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Principles of Marketing</a:t>
            </a:r>
            <a:br>
              <a:rPr lang="en-US" altLang="en-US" sz="1692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altLang="en-US" sz="1692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3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9" name="Rectangle 10"/>
          <p:cNvSpPr>
            <a:spLocks noGrp="1" noChangeArrowheads="1"/>
          </p:cNvSpPr>
          <p:nvPr>
            <p:ph type="title"/>
          </p:nvPr>
        </p:nvSpPr>
        <p:spPr>
          <a:xfrm>
            <a:off x="930104" y="296067"/>
            <a:ext cx="7772400" cy="1379538"/>
          </a:xfrm>
          <a:noFill/>
        </p:spPr>
        <p:txBody>
          <a:bodyPr/>
          <a:lstStyle/>
          <a:p>
            <a:pPr eaLnBrk="1" hangingPunct="1"/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Analyzing Current SBU’s:</a:t>
            </a:r>
            <a:b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Boston Consulting Group Approach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BEE91A-6AE1-4FA8-941D-58C1F49E16F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5562600" y="2498726"/>
            <a:ext cx="3784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 rot="10800000">
            <a:off x="1693862" y="1975103"/>
            <a:ext cx="7839075" cy="43993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5715000" y="2678114"/>
            <a:ext cx="3352800" cy="1741487"/>
          </a:xfrm>
          <a:prstGeom prst="rect">
            <a:avLst/>
          </a:prstGeom>
          <a:gradFill rotWithShape="0">
            <a:gsLst>
              <a:gs pos="0">
                <a:srgbClr val="C1CEFF"/>
              </a:gs>
              <a:gs pos="100000">
                <a:srgbClr val="C7D3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2" tIns="39688" rIns="80962" bIns="39688"/>
          <a:lstStyle>
            <a:lvl1pPr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    </a:t>
            </a:r>
            <a:r>
              <a:rPr lang="en-US" alt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Marks</a:t>
            </a: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growth, low share 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Build into Stars or phase out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 cash to hold 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market share</a:t>
            </a:r>
          </a:p>
          <a:p>
            <a:pPr>
              <a:lnSpc>
                <a:spcPct val="90000"/>
              </a:lnSpc>
              <a:buFontTx/>
              <a:buChar char=" "/>
            </a:pPr>
            <a:endParaRPr lang="en-US" altLang="en-US" sz="1800" dirty="0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2706688" y="2678114"/>
            <a:ext cx="3008312" cy="1736725"/>
          </a:xfrm>
          <a:prstGeom prst="rect">
            <a:avLst/>
          </a:prstGeom>
          <a:gradFill rotWithShape="0">
            <a:gsLst>
              <a:gs pos="0">
                <a:srgbClr val="00B7A5"/>
              </a:gs>
              <a:gs pos="100000">
                <a:srgbClr val="1ABEAE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80962" tIns="39688" rIns="80962" bIns="39688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 dirty="0">
                <a:latin typeface="Arial" panose="020B0604020202020204" pitchFamily="34" charset="0"/>
              </a:rPr>
              <a:t>	</a:t>
            </a:r>
            <a:r>
              <a:rPr lang="en-US" alt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Stars</a:t>
            </a: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growth &amp; share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Profit potential 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May need heavy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 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investment to grow</a:t>
            </a: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2690814" y="4392614"/>
            <a:ext cx="3024187" cy="1703387"/>
          </a:xfrm>
          <a:prstGeom prst="rect">
            <a:avLst/>
          </a:prstGeom>
          <a:gradFill rotWithShape="0">
            <a:gsLst>
              <a:gs pos="0">
                <a:srgbClr val="F95AB7"/>
              </a:gs>
              <a:gs pos="100000">
                <a:srgbClr val="FA6BBE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2" tIns="39688" rIns="80962" bIns="39688"/>
          <a:lstStyle>
            <a:lvl1pPr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   </a:t>
            </a:r>
            <a:r>
              <a:rPr lang="en-US" alt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Cows</a:t>
            </a: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 "/>
            </a:pPr>
            <a:endParaRPr lang="en-US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growth, high share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Established, successful</a:t>
            </a:r>
          </a:p>
          <a:p>
            <a:pPr>
              <a:lnSpc>
                <a:spcPct val="90000"/>
              </a:lnSpc>
              <a:buFontTx/>
              <a:buChar char=" 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SBU’s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 cash</a:t>
            </a:r>
          </a:p>
          <a:p>
            <a:pPr>
              <a:lnSpc>
                <a:spcPct val="90000"/>
              </a:lnSpc>
              <a:buFontTx/>
              <a:buChar char=" "/>
            </a:pPr>
            <a:endParaRPr lang="en-US" altLang="en-US" sz="1800" dirty="0"/>
          </a:p>
          <a:p>
            <a:pPr>
              <a:lnSpc>
                <a:spcPct val="90000"/>
              </a:lnSpc>
              <a:buFontTx/>
              <a:buChar char=" "/>
            </a:pPr>
            <a:endParaRPr lang="en-US" altLang="en-US" sz="1800" dirty="0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5715000" y="4375150"/>
            <a:ext cx="3352800" cy="1703388"/>
          </a:xfrm>
          <a:prstGeom prst="rect">
            <a:avLst/>
          </a:prstGeom>
          <a:gradFill rotWithShape="0">
            <a:gsLst>
              <a:gs pos="0">
                <a:srgbClr val="B760F9"/>
              </a:gs>
              <a:gs pos="100000">
                <a:srgbClr val="BE70F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2" tIns="39688" rIns="80962" bIns="39688"/>
          <a:lstStyle>
            <a:lvl1pPr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>
                <a:latin typeface="Arial" panose="020B0604020202020204" pitchFamily="34" charset="0"/>
              </a:rPr>
              <a:t>	</a:t>
            </a:r>
            <a:r>
              <a:rPr lang="en-US" altLang="en-US" sz="1400" b="1" i="1" dirty="0"/>
              <a:t>Dogs</a:t>
            </a:r>
            <a:endParaRPr lang="en-US" altLang="en-US" sz="1400" b="1" dirty="0"/>
          </a:p>
          <a:p>
            <a:pPr>
              <a:lnSpc>
                <a:spcPct val="90000"/>
              </a:lnSpc>
            </a:pPr>
            <a:endParaRPr lang="en-US" altLang="en-US" sz="1400" b="1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b="1" dirty="0"/>
              <a:t> </a:t>
            </a:r>
            <a:r>
              <a:rPr lang="en-US" altLang="en-US" sz="1400" dirty="0"/>
              <a:t>Low growth &amp; share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en-US" sz="1400" dirty="0"/>
              <a:t> Low profit potential</a:t>
            </a:r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3013076" y="2117726"/>
            <a:ext cx="5629275" cy="403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Market Share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High                           Low</a:t>
            </a:r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 rot="16200000" flipH="1">
            <a:off x="669132" y="3977482"/>
            <a:ext cx="3217863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Market Growth Rate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Low                    High</a:t>
            </a:r>
          </a:p>
        </p:txBody>
      </p:sp>
      <p:graphicFrame>
        <p:nvGraphicFramePr>
          <p:cNvPr id="17420" name="Object 0">
            <a:hlinkClick r:id="" action="ppaction://ole?verb=0"/>
          </p:cNvPr>
          <p:cNvGraphicFramePr>
            <a:graphicFrameLocks/>
          </p:cNvGraphicFramePr>
          <p:nvPr/>
        </p:nvGraphicFramePr>
        <p:xfrm>
          <a:off x="4433889" y="2709864"/>
          <a:ext cx="1163637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163638" imgH="592138" progId="MS_ClipArt_Gallery.2">
                  <p:embed/>
                </p:oleObj>
              </mc:Choice>
              <mc:Fallback>
                <p:oleObj name="Clip" r:id="rId3" imgW="1163638" imgH="592138" progId="MS_ClipArt_Gallery.2">
                  <p:embed/>
                  <p:pic>
                    <p:nvPicPr>
                      <p:cNvPr id="17420" name="Object 0">
                        <a:hlinkClick r:id="" action="ppaction://ole?verb=0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3889" y="2709864"/>
                        <a:ext cx="1163637" cy="59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2"/>
          <p:cNvSpPr>
            <a:spLocks noChangeArrowheads="1"/>
          </p:cNvSpPr>
          <p:nvPr/>
        </p:nvSpPr>
        <p:spPr bwMode="auto">
          <a:xfrm>
            <a:off x="8382000" y="2667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 b="1">
                <a:latin typeface="Arial" panose="020B0604020202020204" pitchFamily="34" charset="0"/>
              </a:rPr>
              <a:t>?</a:t>
            </a:r>
          </a:p>
        </p:txBody>
      </p:sp>
      <p:graphicFrame>
        <p:nvGraphicFramePr>
          <p:cNvPr id="17422" name="Object 1">
            <a:hlinkClick r:id="" action="ppaction://ole?verb=0"/>
          </p:cNvPr>
          <p:cNvGraphicFramePr>
            <a:graphicFrameLocks/>
          </p:cNvGraphicFramePr>
          <p:nvPr/>
        </p:nvGraphicFramePr>
        <p:xfrm>
          <a:off x="7616825" y="4398964"/>
          <a:ext cx="10858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5" imgW="1085850" imgH="566738" progId="MS_ClipArt_Gallery.2">
                  <p:embed/>
                </p:oleObj>
              </mc:Choice>
              <mc:Fallback>
                <p:oleObj name="Clip" r:id="rId5" imgW="1085850" imgH="566738" progId="MS_ClipArt_Gallery.2">
                  <p:embed/>
                  <p:pic>
                    <p:nvPicPr>
                      <p:cNvPr id="17422" name="Object 1">
                        <a:hlinkClick r:id="" action="ppaction://ole?verb=0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6825" y="4398964"/>
                        <a:ext cx="108585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3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4572000" y="4411664"/>
          <a:ext cx="104140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7" imgW="1041400" imgH="579438" progId="MS_ClipArt_Gallery.2">
                  <p:embed/>
                </p:oleObj>
              </mc:Choice>
              <mc:Fallback>
                <p:oleObj name="Clip" r:id="rId7" imgW="1041400" imgH="579438" progId="MS_ClipArt_Gallery.2">
                  <p:embed/>
                  <p:pic>
                    <p:nvPicPr>
                      <p:cNvPr id="17423" name="Object 2">
                        <a:hlinkClick r:id="" action="ppaction://ole?verb=0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411664"/>
                        <a:ext cx="104140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4812579"/>
      </p:ext>
    </p:extLst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 sz="3400" b="1"/>
              <a:t>Companywide Strategic Planning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71600" y="2286000"/>
            <a:ext cx="3282694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 b="1" dirty="0">
                <a:solidFill>
                  <a:schemeClr val="tx2"/>
                </a:solidFill>
              </a:rPr>
              <a:t>Developing Strategies for Growth and Downsizing Product/Market Expansion Grid Strategies</a:t>
            </a: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b="1" dirty="0">
              <a:solidFill>
                <a:schemeClr val="tx2"/>
              </a:solidFill>
            </a:endParaRP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30721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1467" y="727324"/>
            <a:ext cx="6517065" cy="508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756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Product/ Market Expansion Grid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>
          <a:xfrm>
            <a:off x="2747444" y="2286000"/>
            <a:ext cx="8506710" cy="3101926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defTabSz="297180">
              <a:lnSpc>
                <a:spcPct val="90000"/>
              </a:lnSpc>
              <a:spcAft>
                <a:spcPts val="60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altLang="en-US" sz="1200" b="1" u="sng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Market Penetration</a:t>
            </a: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making more sales to current customers without changing its products. </a:t>
            </a:r>
          </a:p>
          <a:p>
            <a:pPr marL="297180" lvl="1" defTabSz="297180">
              <a:lnSpc>
                <a:spcPct val="90000"/>
              </a:lnSpc>
              <a:spcAft>
                <a:spcPts val="600"/>
              </a:spcAft>
            </a:pP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How? Add new stores in current market areas,   improve advertising, prices, service or store design.</a:t>
            </a:r>
          </a:p>
          <a:p>
            <a:pPr marL="297180" lvl="1" defTabSz="297180">
              <a:lnSpc>
                <a:spcPct val="90000"/>
              </a:lnSpc>
              <a:spcAft>
                <a:spcPts val="600"/>
              </a:spcAft>
            </a:pPr>
            <a:endParaRPr lang="en-US" altLang="en-US" sz="1200" kern="1200" dirty="0">
              <a:solidFill>
                <a:srgbClr val="4A4A4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defTabSz="29718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1200" b="1" u="sng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Market Development</a:t>
            </a: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develop new </a:t>
            </a:r>
          </a:p>
          <a:p>
            <a:pPr defTabSz="29718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markets for its current products.     How?  Identify new demographic or  geographic markets</a:t>
            </a:r>
            <a:endParaRPr lang="en-US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Slide Number Placeholder 5"/>
          <p:cNvSpPr>
            <a:spLocks/>
          </p:cNvSpPr>
          <p:nvPr/>
        </p:nvSpPr>
        <p:spPr>
          <a:xfrm>
            <a:off x="8547939" y="5601504"/>
            <a:ext cx="1049017" cy="2658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297180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fld id="{2D5583C2-7CB0-4D36-921E-A512A6F9D7A0}" type="slidenum">
              <a:rPr lang="en-US" altLang="en-US" sz="910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pPr defTabSz="297180"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</a:pPr>
              <a:t>12</a:t>
            </a:fld>
            <a:endParaRPr lang="en-US" altLang="en-US" sz="1400"/>
          </a:p>
        </p:txBody>
      </p:sp>
      <p:sp>
        <p:nvSpPr>
          <p:cNvPr id="3" name="Rectangle 2"/>
          <p:cNvSpPr/>
          <p:nvPr/>
        </p:nvSpPr>
        <p:spPr>
          <a:xfrm>
            <a:off x="2747444" y="4070642"/>
            <a:ext cx="5916921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297180">
              <a:spcAft>
                <a:spcPts val="60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altLang="en-US" sz="1200" b="1" u="sng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Product Development</a:t>
            </a: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offering modified or new products to current markets. </a:t>
            </a:r>
          </a:p>
          <a:p>
            <a:pPr marL="297180" lvl="1" defTabSz="297180">
              <a:spcAft>
                <a:spcPts val="600"/>
              </a:spcAft>
            </a:pP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How?  New styles, flavors, colors, or modified products.</a:t>
            </a:r>
          </a:p>
          <a:p>
            <a:pPr marL="297180" lvl="1" defTabSz="297180">
              <a:spcAft>
                <a:spcPts val="600"/>
              </a:spcAft>
            </a:pPr>
            <a:endParaRPr lang="en-US" altLang="en-US" sz="1200" kern="1200" dirty="0">
              <a:solidFill>
                <a:srgbClr val="4A4A4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97180" lvl="1" defTabSz="297180">
              <a:spcAft>
                <a:spcPts val="600"/>
              </a:spcAft>
            </a:pPr>
            <a:endParaRPr lang="en-US" altLang="en-US" sz="1200" kern="1200" dirty="0">
              <a:solidFill>
                <a:srgbClr val="4A4A4A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85738" indent="-185738" defTabSz="297180">
              <a:spcAft>
                <a:spcPts val="600"/>
              </a:spcAft>
              <a:buSzPct val="60000"/>
              <a:buFont typeface="Wingdings" panose="05000000000000000000" pitchFamily="2" charset="2"/>
              <a:buChar char="Ø"/>
            </a:pPr>
            <a:r>
              <a:rPr lang="en-US" altLang="en-US" sz="1200" b="1" u="sng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Diversification</a:t>
            </a:r>
            <a:r>
              <a:rPr lang="en-US" altLang="en-US" sz="1200" b="1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products for new markets. </a:t>
            </a:r>
          </a:p>
          <a:p>
            <a:pPr marL="297180" lvl="1" defTabSz="297180">
              <a:spcAft>
                <a:spcPts val="600"/>
              </a:spcAft>
            </a:pPr>
            <a:r>
              <a:rPr lang="en-US" altLang="en-US" sz="1200" kern="1200" dirty="0">
                <a:solidFill>
                  <a:srgbClr val="4A4A4A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How?  Start up or buy new businesses. </a:t>
            </a:r>
            <a:endParaRPr lang="en-US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77885"/>
      </p:ext>
    </p:extLst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Planning Marketing: Partnering to build customer relationships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72736" y="6453386"/>
            <a:ext cx="1596292" cy="40461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fld id="{CBB94B39-7E48-48AE-A8B9-662E2C543971}" type="slidenum">
              <a:rPr lang="en-US" altLang="en-US" sz="2200"/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</a:pPr>
              <a:t>13</a:t>
            </a:fld>
            <a:endParaRPr lang="en-US" altLang="en-US" sz="2200"/>
          </a:p>
        </p:txBody>
      </p:sp>
      <p:graphicFrame>
        <p:nvGraphicFramePr>
          <p:cNvPr id="25606" name="Rectangle 3">
            <a:extLst>
              <a:ext uri="{FF2B5EF4-FFF2-40B4-BE49-F238E27FC236}">
                <a16:creationId xmlns:a16="http://schemas.microsoft.com/office/drawing/2014/main" id="{5AB75890-04AA-1DC5-F383-E49951CCDC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799708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004342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95882" y="310356"/>
            <a:ext cx="779303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Marketing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5090" y="1484313"/>
            <a:ext cx="7848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800" b="1" dirty="0">
                <a:solidFill>
                  <a:srgbClr val="4F81BD"/>
                </a:solidFill>
                <a:latin typeface="Calibri"/>
              </a:rPr>
              <a:t>Partnering to Build Customer Relationships</a:t>
            </a:r>
          </a:p>
        </p:txBody>
      </p:sp>
      <p:sp>
        <p:nvSpPr>
          <p:cNvPr id="8" name="Rectangle 7"/>
          <p:cNvSpPr/>
          <p:nvPr/>
        </p:nvSpPr>
        <p:spPr>
          <a:xfrm>
            <a:off x="1847851" y="2635251"/>
            <a:ext cx="8640763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delivery network </a:t>
            </a:r>
            <a:r>
              <a:rPr lang="en-US" sz="1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made up of the company, suppliers, distributors, and ultimately customers who partner with each other to improve performance of the entire system</a:t>
            </a:r>
          </a:p>
        </p:txBody>
      </p:sp>
    </p:spTree>
    <p:extLst>
      <p:ext uri="{BB962C8B-B14F-4D97-AF65-F5344CB8AC3E}">
        <p14:creationId xmlns:p14="http://schemas.microsoft.com/office/powerpoint/2010/main" val="1113264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1" name="Group 36870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36872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BD"/>
            </a:p>
          </p:txBody>
        </p:sp>
        <p:sp>
          <p:nvSpPr>
            <p:cNvPr id="36873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36875" name="Rectangle 36874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defRPr/>
            </a:pPr>
            <a:r>
              <a:rPr lang="en-US" sz="4700" b="1" cap="all"/>
              <a:t>Marketing Strategy and the Marketing Mix</a:t>
            </a:r>
          </a:p>
        </p:txBody>
      </p:sp>
      <p:sp>
        <p:nvSpPr>
          <p:cNvPr id="36877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BD"/>
          </a:p>
        </p:txBody>
      </p:sp>
      <p:sp>
        <p:nvSpPr>
          <p:cNvPr id="36879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BD"/>
          </a:p>
        </p:txBody>
      </p:sp>
      <p:pic>
        <p:nvPicPr>
          <p:cNvPr id="3686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6209" y="1340841"/>
            <a:ext cx="4704849" cy="437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615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C159B63-C56D-4E4E-8B07-40A1346DC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83496" y="226734"/>
            <a:ext cx="5348492" cy="63139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Strategy and the Marketing Mix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DEF201-077E-444A-A3F0-66E142535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56541" y="1194179"/>
            <a:ext cx="6114847" cy="5020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 b="1">
                <a:solidFill>
                  <a:schemeClr val="tx2"/>
                </a:solidFill>
              </a:rPr>
              <a:t>Customer Value-Driven Marketing Strategy</a:t>
            </a:r>
          </a:p>
        </p:txBody>
      </p:sp>
      <p:sp>
        <p:nvSpPr>
          <p:cNvPr id="9" name="Rectangle 8"/>
          <p:cNvSpPr/>
          <p:nvPr/>
        </p:nvSpPr>
        <p:spPr>
          <a:xfrm>
            <a:off x="646430" y="2544128"/>
            <a:ext cx="7920038" cy="3797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segmentation </a:t>
            </a:r>
            <a:r>
              <a:rPr lang="en-US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division of a market into distinct groups of buyers who have different needs, characteristics, or behavior and who might require separate products or marketing mixes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segment </a:t>
            </a:r>
            <a:r>
              <a:rPr lang="en-US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group of consumers who respond in a similar way to a given set of marketing efforts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cs typeface="Calibri"/>
              </a:rPr>
              <a:t>Market targeting </a:t>
            </a:r>
            <a:r>
              <a:rPr lang="en-US" sz="1400" kern="0" dirty="0">
                <a:solidFill>
                  <a:srgbClr val="000000"/>
                </a:solidFill>
                <a:latin typeface="Calibri"/>
                <a:cs typeface="Calibri"/>
              </a:rPr>
              <a:t>is the process of evaluating each market segment’s attractiveness and selecting one or more segments to enter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cs typeface="Calibri"/>
              </a:rPr>
              <a:t>Market positioning </a:t>
            </a:r>
            <a:r>
              <a:rPr lang="en-US" sz="1400" kern="0" dirty="0">
                <a:solidFill>
                  <a:srgbClr val="000000"/>
                </a:solidFill>
                <a:latin typeface="Calibri"/>
                <a:cs typeface="Calibri"/>
              </a:rPr>
              <a:t>is the arranging for a product to occupy a </a:t>
            </a:r>
            <a:r>
              <a:rPr lang="en-US" sz="1400" b="1" i="1" kern="0" dirty="0">
                <a:solidFill>
                  <a:srgbClr val="000000"/>
                </a:solidFill>
                <a:latin typeface="Calibri"/>
                <a:cs typeface="Calibri"/>
              </a:rPr>
              <a:t>clear, distinctive, and desirable place</a:t>
            </a:r>
            <a:r>
              <a:rPr lang="en-US" sz="1400" kern="0" dirty="0">
                <a:solidFill>
                  <a:srgbClr val="000000"/>
                </a:solidFill>
                <a:latin typeface="Calibri"/>
                <a:cs typeface="Calibri"/>
              </a:rPr>
              <a:t> relative to competing products in the minds of the target consumer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87690" y="417207"/>
            <a:ext cx="7793038" cy="749300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Strategy and the Marketing Mix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252984" y="1279574"/>
            <a:ext cx="853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4F81BD"/>
                </a:solidFill>
                <a:latin typeface="Calibri"/>
              </a:rPr>
              <a:t>Developing an Integrated Marketing Mix</a:t>
            </a:r>
          </a:p>
        </p:txBody>
      </p:sp>
      <p:sp>
        <p:nvSpPr>
          <p:cNvPr id="9" name="Rectangle 8"/>
          <p:cNvSpPr/>
          <p:nvPr/>
        </p:nvSpPr>
        <p:spPr>
          <a:xfrm>
            <a:off x="887690" y="2548036"/>
            <a:ext cx="792003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mix </a:t>
            </a:r>
            <a:r>
              <a:rPr lang="en-US" sz="1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set of controllable tactical marketing tools—product, price, place, and promotion—that the firm blends to produce the response it wants in the target market</a:t>
            </a:r>
          </a:p>
        </p:txBody>
      </p:sp>
    </p:spTree>
    <p:extLst>
      <p:ext uri="{BB962C8B-B14F-4D97-AF65-F5344CB8AC3E}">
        <p14:creationId xmlns:p14="http://schemas.microsoft.com/office/powerpoint/2010/main" val="1574110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defRPr/>
            </a:pPr>
            <a:r>
              <a:rPr lang="en-US" sz="3400" b="1"/>
              <a:t>Marketing Strategy and the Marketing Mix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71600" y="2286000"/>
            <a:ext cx="3282694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>
                <a:solidFill>
                  <a:schemeClr val="tx2"/>
                </a:solidFill>
              </a:rPr>
              <a:t>Developing an Integrated Marketing Mix</a:t>
            </a:r>
          </a:p>
        </p:txBody>
      </p:sp>
      <p:pic>
        <p:nvPicPr>
          <p:cNvPr id="4198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4053" y="645106"/>
            <a:ext cx="6031893" cy="524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043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20" name="Group 43019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43022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BD"/>
            </a:p>
          </p:txBody>
        </p:sp>
        <p:sp>
          <p:nvSpPr>
            <p:cNvPr id="43024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BD"/>
            </a:p>
          </p:txBody>
        </p:sp>
      </p:grpSp>
      <p:sp useBgFill="1">
        <p:nvSpPr>
          <p:cNvPr id="43019" name="Rectangle 43018">
            <a:extLst>
              <a:ext uri="{FF2B5EF4-FFF2-40B4-BE49-F238E27FC236}">
                <a16:creationId xmlns:a16="http://schemas.microsoft.com/office/drawing/2014/main" id="{1F9A0C1C-8ABC-401B-8FE9-AC9327C4C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154185" y="634028"/>
            <a:ext cx="3738933" cy="35300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defRPr/>
            </a:pPr>
            <a:r>
              <a:rPr lang="en-US" sz="4700" b="1" cap="all" dirty="0"/>
              <a:t>Managing the Marketing Effort</a:t>
            </a:r>
          </a:p>
        </p:txBody>
      </p:sp>
      <p:sp>
        <p:nvSpPr>
          <p:cNvPr id="43021" name="Freeform 6">
            <a:extLst>
              <a:ext uri="{FF2B5EF4-FFF2-40B4-BE49-F238E27FC236}">
                <a16:creationId xmlns:a16="http://schemas.microsoft.com/office/drawing/2014/main" id="{BA5783C3-2F96-40A7-A24F-30CB07AA3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BD"/>
          </a:p>
        </p:txBody>
      </p:sp>
      <p:sp>
        <p:nvSpPr>
          <p:cNvPr id="43023" name="Freeform 6">
            <a:extLst>
              <a:ext uri="{FF2B5EF4-FFF2-40B4-BE49-F238E27FC236}">
                <a16:creationId xmlns:a16="http://schemas.microsoft.com/office/drawing/2014/main" id="{A9D08DBA-0326-4C4E-ACFB-576F3ABDD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BD"/>
          </a:p>
        </p:txBody>
      </p:sp>
      <p:pic>
        <p:nvPicPr>
          <p:cNvPr id="4301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9023" y="2120865"/>
            <a:ext cx="5659222" cy="281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96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97F59D-628C-4053-B41F-489D0045F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62DFFC-4DCC-48EE-B781-94D04B95F1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1" y="791570"/>
            <a:ext cx="4018839" cy="526239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altLang="en-US" sz="5400" b="1">
                <a:solidFill>
                  <a:schemeClr val="bg2"/>
                </a:solidFill>
              </a:rPr>
              <a:t>Learning Goals</a:t>
            </a:r>
            <a:endParaRPr lang="en-US" sz="5400" b="1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B8B265-E68C-4B64-9238-781F0102C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6720" y="791570"/>
            <a:ext cx="4892308" cy="526239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384048" algn="l">
              <a:lnSpc>
                <a:spcPct val="94000"/>
              </a:lnSpc>
              <a:spcAft>
                <a:spcPts val="200"/>
              </a:spcAft>
              <a:defRPr/>
            </a:pPr>
            <a:endParaRPr lang="en-US" altLang="en-US" sz="1800"/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Companywide Strategic Planning: Defining Marketing’s Role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Designing the Business Portfolio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Planning Marketing: Partnering to Build Customer Relationships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Marketing Strategy and the Marketing Mix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Managing the Marketing Effort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r>
              <a:rPr lang="en-US" altLang="en-US" sz="1800"/>
              <a:t>Measuring and Managing Return on Marketing Investment</a:t>
            </a:r>
          </a:p>
          <a:p>
            <a:pPr marL="342900" indent="-384048" algn="l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  <a:buChar char="Ø"/>
              <a:defRPr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024749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 sz="3400" b="1"/>
              <a:t>Managing the Marketing Effort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71600" y="2286000"/>
            <a:ext cx="3282694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>
                <a:solidFill>
                  <a:schemeClr val="tx2"/>
                </a:solidFill>
              </a:rPr>
              <a:t>Marketing Analysis – SWOT Analysis</a:t>
            </a:r>
          </a:p>
        </p:txBody>
      </p:sp>
      <p:pic>
        <p:nvPicPr>
          <p:cNvPr id="4403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1467" y="1631567"/>
            <a:ext cx="6517065" cy="32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596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8" name="Rectangle 50197">
            <a:extLst>
              <a:ext uri="{FF2B5EF4-FFF2-40B4-BE49-F238E27FC236}">
                <a16:creationId xmlns:a16="http://schemas.microsoft.com/office/drawing/2014/main" id="{0F90CED2-72DA-49F5-8068-294F7EEF13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38931" name="Rectangle 18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b="1"/>
              <a:t>Contents of a Marketing Plan</a:t>
            </a:r>
            <a:br>
              <a:rPr lang="en-US" altLang="en-US" b="1"/>
            </a:br>
            <a:endParaRPr lang="en-US" altLang="en-US" b="1"/>
          </a:p>
        </p:txBody>
      </p:sp>
      <p:sp>
        <p:nvSpPr>
          <p:cNvPr id="38914" name="Slide Number Placeholder 4"/>
          <p:cNvSpPr>
            <a:spLocks/>
          </p:cNvSpPr>
          <p:nvPr/>
        </p:nvSpPr>
        <p:spPr>
          <a:xfrm>
            <a:off x="8284869" y="5565445"/>
            <a:ext cx="1191279" cy="3019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338328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fld id="{79887448-F279-4EDC-B0AD-BDE80CDD7273}" type="slidenum">
              <a:rPr lang="en-US" altLang="en-US" sz="1036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pPr defTabSz="338328">
                <a:spcBef>
                  <a:spcPct val="0"/>
                </a:spcBef>
                <a:spcAft>
                  <a:spcPts val="600"/>
                </a:spcAft>
                <a:buClrTx/>
                <a:buSzTx/>
                <a:buNone/>
              </a:pPr>
              <a:t>21</a:t>
            </a:fld>
            <a:endParaRPr lang="en-US" altLang="en-US" sz="1400"/>
          </a:p>
        </p:txBody>
      </p:sp>
      <p:sp>
        <p:nvSpPr>
          <p:cNvPr id="50178" name="AutoShape 2"/>
          <p:cNvSpPr>
            <a:spLocks noChangeArrowheads="1"/>
          </p:cNvSpPr>
          <p:nvPr/>
        </p:nvSpPr>
        <p:spPr bwMode="auto">
          <a:xfrm rot="5400000">
            <a:off x="5426055" y="-271804"/>
            <a:ext cx="499951" cy="5615560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902607" y="2349975"/>
            <a:ext cx="5455623" cy="30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Executive Summary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 rot="5400000">
            <a:off x="5540972" y="249471"/>
            <a:ext cx="495212" cy="5392833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125334" y="2762256"/>
            <a:ext cx="5234081" cy="297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Current Marketing Situation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 rot="5400000">
            <a:off x="5633380" y="761269"/>
            <a:ext cx="504690" cy="5198539"/>
          </a:xfrm>
          <a:prstGeom prst="cube">
            <a:avLst>
              <a:gd name="adj" fmla="val 17324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3318444" y="3173353"/>
            <a:ext cx="5044526" cy="30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Threats and Opportunity Analysis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 rot="5400000">
            <a:off x="5762515" y="1302685"/>
            <a:ext cx="492842" cy="4949749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568418" y="3595113"/>
            <a:ext cx="4790997" cy="29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Objectives and Issues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 rot="5400000">
            <a:off x="5848999" y="1803820"/>
            <a:ext cx="502320" cy="4769672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3747310" y="4002655"/>
            <a:ext cx="4610920" cy="3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Marketing Strategy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 rot="5400000">
            <a:off x="5959178" y="2331019"/>
            <a:ext cx="499951" cy="4549314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3968852" y="4419676"/>
            <a:ext cx="4389378" cy="30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Action Programs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 rot="5400000">
            <a:off x="6064617" y="2853480"/>
            <a:ext cx="499951" cy="4340804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4177363" y="4839066"/>
            <a:ext cx="4183237" cy="30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Budgets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0192" name="AutoShape 16"/>
          <p:cNvSpPr>
            <a:spLocks noChangeArrowheads="1"/>
          </p:cNvSpPr>
          <p:nvPr/>
        </p:nvSpPr>
        <p:spPr bwMode="auto">
          <a:xfrm rot="5400000">
            <a:off x="6179535" y="3391342"/>
            <a:ext cx="504690" cy="4103861"/>
          </a:xfrm>
          <a:prstGeom prst="cube">
            <a:avLst>
              <a:gd name="adj" fmla="val 18213"/>
            </a:avLst>
          </a:prstGeom>
          <a:gradFill rotWithShape="0">
            <a:gsLst>
              <a:gs pos="0">
                <a:schemeClr val="accent1">
                  <a:gamma/>
                  <a:tint val="8980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4413122" y="5256087"/>
            <a:ext cx="3945109" cy="306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962" tIns="39688" rIns="80962" bIns="39688" anchor="ctr"/>
          <a:lstStyle>
            <a:lvl1pPr defTabSz="820738"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607346">
              <a:spcBef>
                <a:spcPct val="0"/>
              </a:spcBef>
              <a:spcAft>
                <a:spcPts val="600"/>
              </a:spcAft>
              <a:buClrTx/>
              <a:buSzTx/>
              <a:buNone/>
            </a:pPr>
            <a:r>
              <a:rPr lang="en-US" altLang="en-US" sz="1776" kern="1200">
                <a:solidFill>
                  <a:srgbClr val="000000"/>
                </a:solidFill>
                <a:latin typeface="Tahoma" panose="020B0604030504040204" pitchFamily="34" charset="0"/>
                <a:ea typeface="+mn-ea"/>
                <a:cs typeface="+mn-cs"/>
              </a:rPr>
              <a:t>Controls</a:t>
            </a:r>
            <a:endParaRPr lang="en-US" alt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29152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79" grpId="0" autoUpdateAnimBg="0"/>
      <p:bldP spid="50180" grpId="0" animBg="1"/>
      <p:bldP spid="50181" grpId="0" autoUpdateAnimBg="0"/>
      <p:bldP spid="50182" grpId="0" animBg="1"/>
      <p:bldP spid="50183" grpId="0" autoUpdateAnimBg="0"/>
      <p:bldP spid="50184" grpId="0" animBg="1"/>
      <p:bldP spid="50185" grpId="0" autoUpdateAnimBg="0"/>
      <p:bldP spid="50186" grpId="0" animBg="1"/>
      <p:bldP spid="50187" grpId="0" autoUpdateAnimBg="0"/>
      <p:bldP spid="50188" grpId="0" animBg="1"/>
      <p:bldP spid="50189" grpId="0" autoUpdateAnimBg="0"/>
      <p:bldP spid="50190" grpId="0" animBg="1"/>
      <p:bldP spid="50191" grpId="0" autoUpdateAnimBg="0"/>
      <p:bldP spid="50192" grpId="0" animBg="1"/>
      <p:bldP spid="5019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White bulbs with a yellow one standing out">
            <a:extLst>
              <a:ext uri="{FF2B5EF4-FFF2-40B4-BE49-F238E27FC236}">
                <a16:creationId xmlns:a16="http://schemas.microsoft.com/office/drawing/2014/main" id="{CD81B8BA-A351-A9F0-C3E6-3AAA3B8355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5708"/>
          <a:stretch/>
        </p:blipFill>
        <p:spPr>
          <a:xfrm>
            <a:off x="-1" y="10"/>
            <a:ext cx="1218865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C46CD03-D076-40A3-9AA4-2B7BB288B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 b="1"/>
              <a:t>Managing the Marketing Effort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D28697-83F7-4C09-A9B2-6CAA58855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9" name="Rectangle 8"/>
          <p:cNvSpPr/>
          <p:nvPr/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  <a:defRPr/>
            </a:pPr>
            <a:r>
              <a:rPr lang="en-US" sz="1500" b="1" dirty="0">
                <a:solidFill>
                  <a:schemeClr val="tx2"/>
                </a:solidFill>
              </a:rPr>
              <a:t>Implementation </a:t>
            </a:r>
            <a:r>
              <a:rPr lang="en-US" sz="1500" dirty="0">
                <a:solidFill>
                  <a:schemeClr val="tx2"/>
                </a:solidFill>
              </a:rPr>
              <a:t>is the process that turns marketing plans into marketing actions to accomplish strategic marketing objectives</a:t>
            </a: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 sz="1500" dirty="0">
                <a:solidFill>
                  <a:schemeClr val="tx2"/>
                </a:solidFill>
              </a:rPr>
              <a:t>	Faster or better execution can help a company win the marketplace compared to other players in the market.</a:t>
            </a: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sz="1500" dirty="0">
              <a:solidFill>
                <a:schemeClr val="tx2"/>
              </a:solidFill>
            </a:endParaRP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  <a:defRPr/>
            </a:pPr>
            <a:r>
              <a:rPr lang="en-US" sz="1500" b="1" dirty="0">
                <a:solidFill>
                  <a:schemeClr val="tx2"/>
                </a:solidFill>
              </a:rPr>
              <a:t>Controlling </a:t>
            </a:r>
            <a:r>
              <a:rPr lang="en-US" sz="1500" dirty="0">
                <a:solidFill>
                  <a:schemeClr val="tx2"/>
                </a:solidFill>
              </a:rPr>
              <a:t>is the measurement and evaluation of results and the taking of corrective action as needed to ensure the objectives are achieved.</a:t>
            </a:r>
          </a:p>
          <a:p>
            <a:pPr marL="0" lvl="2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defRPr/>
            </a:pPr>
            <a:endParaRPr lang="en-US" sz="1500" dirty="0">
              <a:solidFill>
                <a:schemeClr val="tx2"/>
              </a:solidFill>
            </a:endParaRPr>
          </a:p>
          <a:p>
            <a:pPr marL="1200150" lvl="4" indent="-285750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Wingdings" pitchFamily="2" charset="2"/>
              <a:buChar char="Ø"/>
              <a:defRPr/>
            </a:pPr>
            <a:r>
              <a:rPr lang="en-US" sz="1500" dirty="0">
                <a:solidFill>
                  <a:schemeClr val="tx2"/>
                </a:solidFill>
              </a:rPr>
              <a:t>Operating control</a:t>
            </a:r>
          </a:p>
          <a:p>
            <a:pPr marL="1200150" lvl="4" indent="-285750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Wingdings" pitchFamily="2" charset="2"/>
              <a:buChar char="Ø"/>
              <a:defRPr/>
            </a:pPr>
            <a:r>
              <a:rPr lang="en-US" sz="1500" dirty="0">
                <a:solidFill>
                  <a:schemeClr val="tx2"/>
                </a:solidFill>
              </a:rPr>
              <a:t>Strategic control</a:t>
            </a:r>
          </a:p>
          <a:p>
            <a:pPr marL="384048" lvl="2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sz="1500" dirty="0">
              <a:solidFill>
                <a:schemeClr val="tx2"/>
              </a:solidFill>
            </a:endParaRPr>
          </a:p>
          <a:p>
            <a:pPr marL="285750" indent="-285750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chemeClr val="tx2"/>
                </a:solidFill>
              </a:rPr>
              <a:t>Return on marketing investment </a:t>
            </a:r>
            <a:r>
              <a:rPr lang="en-US" sz="1500" dirty="0">
                <a:solidFill>
                  <a:schemeClr val="tx2"/>
                </a:solidFill>
              </a:rPr>
              <a:t>(Marketing ROI) is the net return from a marketing investment divided by the costs of the marketing investment. Marketing ROI provides a measurement of the profits generated by investments in marketing activities.</a:t>
            </a:r>
          </a:p>
          <a:p>
            <a:pPr marL="384048" lvl="2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sz="1500" dirty="0">
              <a:solidFill>
                <a:schemeClr val="tx2"/>
              </a:solidFill>
            </a:endParaRP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sz="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>
            <a:normAutofit/>
          </a:bodyPr>
          <a:lstStyle/>
          <a:p>
            <a:r>
              <a:rPr lang="en-SG">
                <a:latin typeface="Times New Roman" panose="02020603050405020304" pitchFamily="18" charset="0"/>
                <a:cs typeface="Times New Roman" panose="02020603050405020304" pitchFamily="18" charset="0"/>
              </a:rPr>
              <a:t>The Marketing Process</a:t>
            </a:r>
          </a:p>
        </p:txBody>
      </p:sp>
      <p:pic>
        <p:nvPicPr>
          <p:cNvPr id="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18332"/>
            <a:ext cx="9601200" cy="171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3329061" y="3574341"/>
            <a:ext cx="1452703" cy="12623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3473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0BC9609-A8AF-411F-A9E0-C3B93C8945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639704"/>
            <a:ext cx="3299579" cy="5577840"/>
          </a:xfrm>
        </p:spPr>
        <p:txBody>
          <a:bodyPr anchor="ctr">
            <a:normAutofit/>
          </a:bodyPr>
          <a:lstStyle/>
          <a:p>
            <a:pPr algn="ctr"/>
            <a:r>
              <a:rPr lang="en-SG" sz="3700" b="1">
                <a:latin typeface="Times New Roman" panose="02020603050405020304" pitchFamily="18" charset="0"/>
                <a:cs typeface="Times New Roman" panose="02020603050405020304" pitchFamily="18" charset="0"/>
              </a:rPr>
              <a:t>Companywide Strategic Planning</a:t>
            </a:r>
          </a:p>
        </p:txBody>
      </p:sp>
      <p:graphicFrame>
        <p:nvGraphicFramePr>
          <p:cNvPr id="11" name="Rectangle 3">
            <a:extLst>
              <a:ext uri="{FF2B5EF4-FFF2-40B4-BE49-F238E27FC236}">
                <a16:creationId xmlns:a16="http://schemas.microsoft.com/office/drawing/2014/main" id="{C5DADDBE-5BDD-D9AF-B6A7-A07811ACAD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749368"/>
              </p:ext>
            </p:extLst>
          </p:nvPr>
        </p:nvGraphicFramePr>
        <p:xfrm>
          <a:off x="4901472" y="639705"/>
          <a:ext cx="6506304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340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>
            <a:normAutofit/>
          </a:bodyPr>
          <a:lstStyle/>
          <a:p>
            <a:br>
              <a:rPr lang="en-US" b="1"/>
            </a:br>
            <a:endParaRPr lang="en-US" b="1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1812124" y="2798660"/>
            <a:ext cx="2812792" cy="3068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6441" indent="-326441" defTabSz="777240">
              <a:lnSpc>
                <a:spcPct val="94000"/>
              </a:lnSpc>
              <a:spcAft>
                <a:spcPts val="170"/>
              </a:spcAft>
            </a:pPr>
            <a:r>
              <a:rPr lang="en-US" altLang="en-US" sz="3570" b="1" i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Steps in Strategic Planning</a:t>
            </a:r>
            <a:endParaRPr lang="en-US" altLang="en-US" b="1"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/>
          </p:cNvSpPr>
          <p:nvPr/>
        </p:nvSpPr>
        <p:spPr>
          <a:xfrm>
            <a:off x="4948098" y="2912875"/>
            <a:ext cx="5584178" cy="2082987"/>
          </a:xfrm>
          <a:prstGeom prst="rect">
            <a:avLst/>
          </a:prstGeom>
        </p:spPr>
        <p:txBody>
          <a:bodyPr/>
          <a:lstStyle/>
          <a:p>
            <a:pPr defTabSz="260375">
              <a:spcAft>
                <a:spcPts val="510"/>
              </a:spcAft>
            </a:pPr>
            <a:r>
              <a:rPr lang="en-SG" sz="1025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</a:t>
            </a:r>
            <a:endParaRPr lang="en-SG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978808" y="3482610"/>
            <a:ext cx="1085554" cy="74648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Defining the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Company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Mission</a:t>
            </a:r>
            <a:endParaRPr lang="en-US" altLang="en-US" sz="240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164208" y="3438291"/>
            <a:ext cx="1063653" cy="91774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Setting Company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Objectives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and Goals</a:t>
            </a:r>
            <a:endParaRPr lang="en-US" altLang="en-US" sz="240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26426" y="3482610"/>
            <a:ext cx="1111202" cy="74648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Designing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the Business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b="1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Portfolio</a:t>
            </a:r>
            <a:endParaRPr lang="en-US" altLang="en-US" sz="240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911978" y="3261015"/>
            <a:ext cx="1010277" cy="140070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367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Planning, </a:t>
            </a:r>
          </a:p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367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marketing,</a:t>
            </a:r>
          </a:p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367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and other </a:t>
            </a:r>
          </a:p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367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functional</a:t>
            </a:r>
          </a:p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367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Strategies</a:t>
            </a:r>
            <a:endParaRPr lang="en-US" altLang="en-US" sz="24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297165" y="2463276"/>
            <a:ext cx="1194558" cy="26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Corporate Level</a:t>
            </a:r>
            <a:endParaRPr lang="en-US" altLang="en-US" sz="20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8787955" y="2286000"/>
            <a:ext cx="1122423" cy="98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Business unit, 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product,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and market</a:t>
            </a:r>
          </a:p>
          <a:p>
            <a:pPr algn="ctr" defTabSz="260375">
              <a:spcBef>
                <a:spcPct val="0"/>
              </a:spcBef>
              <a:spcAft>
                <a:spcPts val="510"/>
              </a:spcAft>
              <a:buClrTx/>
              <a:buSzTx/>
              <a:buNone/>
            </a:pPr>
            <a:r>
              <a:rPr lang="en-US" altLang="en-US" sz="1139" kern="120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rPr>
              <a:t>level</a:t>
            </a:r>
            <a:endParaRPr lang="en-US" altLang="en-US" sz="240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5942613" y="3792842"/>
            <a:ext cx="3102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SG">
              <a:solidFill>
                <a:schemeClr val="bg1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7139223" y="3792842"/>
            <a:ext cx="22159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SG">
              <a:solidFill>
                <a:schemeClr val="bg1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8380152" y="3748522"/>
            <a:ext cx="53182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triangle" w="lg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SG">
              <a:solidFill>
                <a:schemeClr val="bg1"/>
              </a:solidFill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8601746" y="3039420"/>
            <a:ext cx="0" cy="1551161"/>
          </a:xfrm>
          <a:prstGeom prst="line">
            <a:avLst/>
          </a:prstGeom>
          <a:noFill/>
          <a:ln w="508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SG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57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43" y="425286"/>
            <a:ext cx="9404723" cy="1400530"/>
          </a:xfrm>
        </p:spPr>
        <p:txBody>
          <a:bodyPr vert="horz" lIns="91440" tIns="45720" rIns="91440" bIns="45720" rtlCol="0" anchor="t">
            <a:noAutofit/>
          </a:bodyPr>
          <a:lstStyle/>
          <a:p>
            <a:br>
              <a:rPr lang="en-US" sz="2800" b="1" dirty="0"/>
            </a:br>
            <a:br>
              <a:rPr lang="en-US" sz="2800" b="1" dirty="0"/>
            </a:br>
            <a:br>
              <a:rPr lang="en-US" sz="2800" b="1" dirty="0"/>
            </a:br>
            <a:endParaRPr lang="en-SG" sz="2800" b="1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740664" y="320675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the Company’s Business and Mission</a:t>
            </a:r>
          </a:p>
          <a:p>
            <a:endParaRPr lang="en-US" altLang="en-US" sz="3600" b="1" dirty="0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814143" y="1197303"/>
            <a:ext cx="9144000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Mission Statement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Statement of the Organization’s Purpose</a:t>
            </a:r>
            <a:r>
              <a:rPr lang="en-US" altLang="en-US" sz="2400" dirty="0"/>
              <a:t>.</a:t>
            </a:r>
          </a:p>
        </p:txBody>
      </p:sp>
      <p:grpSp>
        <p:nvGrpSpPr>
          <p:cNvPr id="37" name="Group 14"/>
          <p:cNvGrpSpPr>
            <a:grpSpLocks/>
          </p:cNvGrpSpPr>
          <p:nvPr/>
        </p:nvGrpSpPr>
        <p:grpSpPr bwMode="auto">
          <a:xfrm>
            <a:off x="966216" y="1986228"/>
            <a:ext cx="7696200" cy="3733800"/>
            <a:chOff x="144" y="1728"/>
            <a:chExt cx="4848" cy="2352"/>
          </a:xfrm>
        </p:grpSpPr>
        <p:sp>
          <p:nvSpPr>
            <p:cNvPr id="38" name="AutoShape 2"/>
            <p:cNvSpPr>
              <a:spLocks noChangeArrowheads="1"/>
            </p:cNvSpPr>
            <p:nvPr/>
          </p:nvSpPr>
          <p:spPr bwMode="auto">
            <a:xfrm rot="5400000">
              <a:off x="990" y="882"/>
              <a:ext cx="308" cy="2000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en-US" sz="20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Market Oriented</a:t>
              </a:r>
            </a:p>
          </p:txBody>
        </p:sp>
        <p:sp>
          <p:nvSpPr>
            <p:cNvPr id="39" name="AutoShape 3"/>
            <p:cNvSpPr>
              <a:spLocks noChangeArrowheads="1"/>
            </p:cNvSpPr>
            <p:nvPr/>
          </p:nvSpPr>
          <p:spPr bwMode="auto">
            <a:xfrm flipH="1">
              <a:off x="1346" y="2026"/>
              <a:ext cx="468" cy="172"/>
            </a:xfrm>
            <a:prstGeom prst="downArrow">
              <a:avLst>
                <a:gd name="adj1" fmla="val 50000"/>
                <a:gd name="adj2" fmla="val 50042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40" name="AutoShape 4"/>
            <p:cNvSpPr>
              <a:spLocks noChangeArrowheads="1"/>
            </p:cNvSpPr>
            <p:nvPr/>
          </p:nvSpPr>
          <p:spPr bwMode="auto">
            <a:xfrm rot="5400000">
              <a:off x="1409" y="1333"/>
              <a:ext cx="280" cy="2002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en-US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Realistic</a:t>
              </a:r>
            </a:p>
          </p:txBody>
        </p:sp>
        <p:sp>
          <p:nvSpPr>
            <p:cNvPr id="41" name="AutoShape 5"/>
            <p:cNvSpPr>
              <a:spLocks noChangeArrowheads="1"/>
            </p:cNvSpPr>
            <p:nvPr/>
          </p:nvSpPr>
          <p:spPr bwMode="auto">
            <a:xfrm flipH="1">
              <a:off x="1910" y="2463"/>
              <a:ext cx="468" cy="172"/>
            </a:xfrm>
            <a:prstGeom prst="downArrow">
              <a:avLst>
                <a:gd name="adj1" fmla="val 50000"/>
                <a:gd name="adj2" fmla="val 50042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auto">
            <a:xfrm flipH="1">
              <a:off x="2413" y="2909"/>
              <a:ext cx="468" cy="173"/>
            </a:xfrm>
            <a:prstGeom prst="downArrow">
              <a:avLst>
                <a:gd name="adj1" fmla="val 50000"/>
                <a:gd name="adj2" fmla="val 50042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43" name="AutoShape 7"/>
            <p:cNvSpPr>
              <a:spLocks noChangeArrowheads="1"/>
            </p:cNvSpPr>
            <p:nvPr/>
          </p:nvSpPr>
          <p:spPr bwMode="auto">
            <a:xfrm rot="5400000">
              <a:off x="2368" y="2192"/>
              <a:ext cx="240" cy="2000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endParaRPr lang="en-US" altLang="en-US" sz="2000" b="1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en-US" altLang="en-US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Fit Market Environment</a:t>
              </a:r>
            </a:p>
            <a:p>
              <a:pPr algn="ctr">
                <a:lnSpc>
                  <a:spcPct val="90000"/>
                </a:lnSpc>
              </a:pPr>
              <a:endParaRPr lang="en-US" altLang="en-US" sz="2000" b="1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4" name="AutoShape 8"/>
            <p:cNvSpPr>
              <a:spLocks noChangeArrowheads="1"/>
            </p:cNvSpPr>
            <p:nvPr/>
          </p:nvSpPr>
          <p:spPr bwMode="auto">
            <a:xfrm flipH="1">
              <a:off x="3083" y="3296"/>
              <a:ext cx="468" cy="172"/>
            </a:xfrm>
            <a:prstGeom prst="downArrow">
              <a:avLst>
                <a:gd name="adj1" fmla="val 50000"/>
                <a:gd name="adj2" fmla="val 50042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45" name="AutoShape 9"/>
            <p:cNvSpPr>
              <a:spLocks noChangeArrowheads="1"/>
            </p:cNvSpPr>
            <p:nvPr/>
          </p:nvSpPr>
          <p:spPr bwMode="auto">
            <a:xfrm rot="5400000">
              <a:off x="3167" y="2572"/>
              <a:ext cx="238" cy="2002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en-US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Distinctive Competencies</a:t>
              </a:r>
            </a:p>
          </p:txBody>
        </p:sp>
        <p:sp>
          <p:nvSpPr>
            <p:cNvPr id="46" name="AutoShape 10"/>
            <p:cNvSpPr>
              <a:spLocks noChangeArrowheads="1"/>
            </p:cNvSpPr>
            <p:nvPr/>
          </p:nvSpPr>
          <p:spPr bwMode="auto">
            <a:xfrm flipH="1">
              <a:off x="3758" y="3683"/>
              <a:ext cx="468" cy="172"/>
            </a:xfrm>
            <a:prstGeom prst="downArrow">
              <a:avLst>
                <a:gd name="adj1" fmla="val 50000"/>
                <a:gd name="adj2" fmla="val 50042"/>
              </a:avLst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47" name="AutoShape 11"/>
            <p:cNvSpPr>
              <a:spLocks noChangeArrowheads="1"/>
            </p:cNvSpPr>
            <p:nvPr/>
          </p:nvSpPr>
          <p:spPr bwMode="auto">
            <a:xfrm rot="5400000">
              <a:off x="3871" y="2959"/>
              <a:ext cx="240" cy="2002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en-US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Motivating</a:t>
              </a:r>
            </a:p>
          </p:txBody>
        </p:sp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 rot="5400000">
              <a:off x="1985" y="1709"/>
              <a:ext cx="274" cy="2132"/>
            </a:xfrm>
            <a:prstGeom prst="cube">
              <a:avLst>
                <a:gd name="adj" fmla="val 13593"/>
              </a:avLst>
            </a:prstGeom>
            <a:solidFill>
              <a:schemeClr val="accent2"/>
            </a:soli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>
              <a:lvl1pPr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defTabSz="114300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defTabSz="1143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lnSpc>
                  <a:spcPct val="87000"/>
                </a:lnSpc>
              </a:pP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1584" y="2640"/>
              <a:ext cx="7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b="1">
                  <a:solidFill>
                    <a:srgbClr val="000000"/>
                  </a:solidFill>
                  <a:latin typeface="Arial" panose="020B0604020202020204" pitchFamily="34" charset="0"/>
                </a:rPr>
                <a:t>Specific</a:t>
              </a:r>
            </a:p>
          </p:txBody>
        </p:sp>
      </p:grpSp>
      <p:grpSp>
        <p:nvGrpSpPr>
          <p:cNvPr id="65" name="Group 17"/>
          <p:cNvGrpSpPr>
            <a:grpSpLocks/>
          </p:cNvGrpSpPr>
          <p:nvPr/>
        </p:nvGrpSpPr>
        <p:grpSpPr bwMode="auto">
          <a:xfrm>
            <a:off x="6374829" y="1825816"/>
            <a:ext cx="4711700" cy="2044700"/>
            <a:chOff x="2783" y="1673"/>
            <a:chExt cx="2968" cy="1288"/>
          </a:xfrm>
        </p:grpSpPr>
        <p:pic>
          <p:nvPicPr>
            <p:cNvPr id="66" name="Picture 1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3" y="1673"/>
              <a:ext cx="2968" cy="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Rectangle 16"/>
            <p:cNvSpPr>
              <a:spLocks noChangeArrowheads="1"/>
            </p:cNvSpPr>
            <p:nvPr/>
          </p:nvSpPr>
          <p:spPr bwMode="auto">
            <a:xfrm>
              <a:off x="3792" y="1776"/>
              <a:ext cx="1728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56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2400" dirty="0">
                  <a:solidFill>
                    <a:srgbClr val="000000"/>
                  </a:solidFill>
                  <a:latin typeface="Arial" panose="020B0604020202020204" pitchFamily="34" charset="0"/>
                </a:rPr>
                <a:t>  </a:t>
              </a:r>
              <a:r>
                <a:rPr lang="en-US" altLang="en-US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Characteristics of a Good Mission Statement: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24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613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>
            <a:normAutofit/>
          </a:bodyPr>
          <a:lstStyle/>
          <a:p>
            <a:br>
              <a:rPr lang="en-US" sz="3400" b="1"/>
            </a:br>
            <a:br>
              <a:rPr lang="en-US" sz="3400" b="1"/>
            </a:br>
            <a:endParaRPr lang="en-SG" sz="3400" b="1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1072093" y="685801"/>
            <a:ext cx="6862085" cy="66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297180">
              <a:spcAft>
                <a:spcPts val="390"/>
              </a:spcAft>
            </a:pPr>
            <a:r>
              <a:rPr lang="en-US" altLang="en-US" sz="2730" b="1" i="0" kern="12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Examples of Mission Statement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6CDA08B-F87D-C2F6-3E54-66D25F8167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0756712"/>
              </p:ext>
            </p:extLst>
          </p:nvPr>
        </p:nvGraphicFramePr>
        <p:xfrm>
          <a:off x="2110154" y="2286000"/>
          <a:ext cx="7178607" cy="3453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1569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22535">
            <a:extLst>
              <a:ext uri="{FF2B5EF4-FFF2-40B4-BE49-F238E27FC236}">
                <a16:creationId xmlns:a16="http://schemas.microsoft.com/office/drawing/2014/main" id="{BC46CD03-D076-40A3-9AA4-2B7BB288B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defRPr/>
            </a:pPr>
            <a:r>
              <a:rPr lang="en-US" b="1"/>
              <a:t>Companywide Strategic Planning</a:t>
            </a:r>
          </a:p>
        </p:txBody>
      </p:sp>
      <p:sp>
        <p:nvSpPr>
          <p:cNvPr id="22538" name="Rectangle 22537">
            <a:extLst>
              <a:ext uri="{FF2B5EF4-FFF2-40B4-BE49-F238E27FC236}">
                <a16:creationId xmlns:a16="http://schemas.microsoft.com/office/drawing/2014/main" id="{88D28697-83F7-4C09-A9B2-6CAA58855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71600" y="2300068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r>
              <a:rPr lang="en-US" b="1" dirty="0">
                <a:solidFill>
                  <a:schemeClr val="tx2"/>
                </a:solidFill>
              </a:rPr>
              <a:t>Setting Company Objectives and Goals</a:t>
            </a: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b="1" dirty="0">
              <a:solidFill>
                <a:schemeClr val="tx2"/>
              </a:solidFill>
            </a:endParaRPr>
          </a:p>
          <a:p>
            <a:pPr marL="384048" indent="-384048" defTabSz="914400">
              <a:lnSpc>
                <a:spcPct val="94000"/>
              </a:lnSpc>
              <a:spcBef>
                <a:spcPct val="20000"/>
              </a:spcBef>
              <a:spcAft>
                <a:spcPts val="200"/>
              </a:spcAft>
              <a:buFont typeface="Franklin Gothic Book" panose="020B0503020102020204" pitchFamily="34" charset="0"/>
              <a:defRPr/>
            </a:pP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2208917" y="2823554"/>
            <a:ext cx="8208962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 broad missions into detailed supporting objectives. Objectives must meet </a:t>
            </a:r>
            <a:r>
              <a:rPr lang="en-US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criteria: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Specific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  Measurable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 Attainable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  Realistic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  Time-bound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“To achieve a market share of 25% in 5 years”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96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17" name="Rectangle 17416">
            <a:extLst>
              <a:ext uri="{FF2B5EF4-FFF2-40B4-BE49-F238E27FC236}">
                <a16:creationId xmlns:a16="http://schemas.microsoft.com/office/drawing/2014/main" id="{83B91B61-BFCA-4647-957E-A8269BE46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Designing the Business Portfolio</a:t>
            </a:r>
          </a:p>
        </p:txBody>
      </p:sp>
      <p:pic>
        <p:nvPicPr>
          <p:cNvPr id="17413" name="Picture 17412" descr="Magnifying glass showing decling performance">
            <a:extLst>
              <a:ext uri="{FF2B5EF4-FFF2-40B4-BE49-F238E27FC236}">
                <a16:creationId xmlns:a16="http://schemas.microsoft.com/office/drawing/2014/main" id="{CD40E1C1-6E9E-08CA-D666-6A65949BB7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34" r="43997" b="-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17419" name="Rectangle 17418">
            <a:extLst>
              <a:ext uri="{FF2B5EF4-FFF2-40B4-BE49-F238E27FC236}">
                <a16:creationId xmlns:a16="http://schemas.microsoft.com/office/drawing/2014/main" id="{92D1D7C6-1C89-420C-8D35-483654167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100824" y="2286000"/>
            <a:ext cx="6176776" cy="3581400"/>
          </a:xfrm>
        </p:spPr>
        <p:txBody>
          <a:bodyPr>
            <a:normAutofit/>
          </a:bodyPr>
          <a:lstStyle/>
          <a:p>
            <a:pPr eaLnBrk="1" hangingPunct="1">
              <a:buSzPct val="60000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The business portfolio is the collection of businesses and products that make up the company.</a:t>
            </a:r>
          </a:p>
          <a:p>
            <a:pPr eaLnBrk="1" hangingPunct="1">
              <a:buSzPct val="60000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Business Portfolio Planning Involves Two Steps:</a:t>
            </a:r>
          </a:p>
          <a:p>
            <a:pPr lvl="1" eaLnBrk="1" hangingPunct="1"/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analyze its 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business portfolio and decide which businesses should receive more, less, or no investment. </a:t>
            </a:r>
          </a:p>
          <a:p>
            <a:pPr lvl="1" eaLnBrk="1" hangingPunct="1"/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Shape the 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portfolio by developing strategies for growth and downsizing</a:t>
            </a:r>
            <a:r>
              <a:rPr lang="en-US" altLang="en-US"/>
              <a:t>. </a:t>
            </a: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72736" y="6453386"/>
            <a:ext cx="1596292" cy="40461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56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</a:pPr>
            <a:fld id="{E90FCA63-B34F-416E-825A-BB6515970643}" type="slidenum">
              <a:rPr lang="en-US" altLang="en-US" sz="2200"/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</a:pPr>
              <a:t>9</a:t>
            </a:fld>
            <a:endParaRPr lang="en-US" altLang="en-US" sz="2200"/>
          </a:p>
        </p:txBody>
      </p:sp>
    </p:spTree>
    <p:extLst>
      <p:ext uri="{BB962C8B-B14F-4D97-AF65-F5344CB8AC3E}">
        <p14:creationId xmlns:p14="http://schemas.microsoft.com/office/powerpoint/2010/main" val="253274423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{92535035-7401-DD42-B57A-8A107678935D}tf10001072</Template>
  <TotalTime>678</TotalTime>
  <Words>970</Words>
  <Application>Microsoft Macintosh PowerPoint</Application>
  <PresentationFormat>Widescreen</PresentationFormat>
  <Paragraphs>192</Paragraphs>
  <Slides>22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Franklin Gothic Book</vt:lpstr>
      <vt:lpstr>Tahoma</vt:lpstr>
      <vt:lpstr>Times New Roman</vt:lpstr>
      <vt:lpstr>Wingdings</vt:lpstr>
      <vt:lpstr>Crop</vt:lpstr>
      <vt:lpstr>Clip</vt:lpstr>
      <vt:lpstr>Chapter 2</vt:lpstr>
      <vt:lpstr>Learning Goals</vt:lpstr>
      <vt:lpstr>The Marketing Process</vt:lpstr>
      <vt:lpstr>Companywide Strategic Planning</vt:lpstr>
      <vt:lpstr> </vt:lpstr>
      <vt:lpstr>   </vt:lpstr>
      <vt:lpstr>  </vt:lpstr>
      <vt:lpstr>Companywide Strategic Planning</vt:lpstr>
      <vt:lpstr>Designing the Business Portfolio</vt:lpstr>
      <vt:lpstr>Analyzing Current SBU’s: Boston Consulting Group Approach</vt:lpstr>
      <vt:lpstr>Companywide Strategic Planning</vt:lpstr>
      <vt:lpstr>Product/ Market Expansion Grid</vt:lpstr>
      <vt:lpstr>Planning Marketing: Partnering to build customer relationships</vt:lpstr>
      <vt:lpstr>Planning Marketing</vt:lpstr>
      <vt:lpstr>Marketing Strategy and the Marketing Mix</vt:lpstr>
      <vt:lpstr>Marketing Strategy and the Marketing Mix</vt:lpstr>
      <vt:lpstr>Marketing Strategy and the Marketing Mix</vt:lpstr>
      <vt:lpstr>Marketing Strategy and the Marketing Mix</vt:lpstr>
      <vt:lpstr>Managing the Marketing Effort</vt:lpstr>
      <vt:lpstr>Managing the Marketing Effort</vt:lpstr>
      <vt:lpstr>Contents of a Marketing Plan </vt:lpstr>
      <vt:lpstr>Managing the Marketing Effort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66</cp:revision>
  <dcterms:created xsi:type="dcterms:W3CDTF">2020-02-02T06:50:28Z</dcterms:created>
  <dcterms:modified xsi:type="dcterms:W3CDTF">2024-02-04T16:55:08Z</dcterms:modified>
</cp:coreProperties>
</file>